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1148" r:id="rId3"/>
    <p:sldId id="259" r:id="rId4"/>
    <p:sldId id="1069" r:id="rId5"/>
    <p:sldId id="1131" r:id="rId6"/>
    <p:sldId id="260" r:id="rId7"/>
    <p:sldId id="1135" r:id="rId8"/>
    <p:sldId id="1105" r:id="rId9"/>
    <p:sldId id="1141" r:id="rId10"/>
    <p:sldId id="266" r:id="rId11"/>
    <p:sldId id="1136" r:id="rId12"/>
    <p:sldId id="1146" r:id="rId13"/>
    <p:sldId id="1145" r:id="rId14"/>
    <p:sldId id="261" r:id="rId15"/>
    <p:sldId id="262" r:id="rId16"/>
    <p:sldId id="1130" r:id="rId17"/>
    <p:sldId id="1132" r:id="rId18"/>
    <p:sldId id="1137" r:id="rId19"/>
    <p:sldId id="267" r:id="rId20"/>
    <p:sldId id="263" r:id="rId21"/>
    <p:sldId id="264" r:id="rId22"/>
    <p:sldId id="1142" r:id="rId23"/>
    <p:sldId id="1143" r:id="rId24"/>
    <p:sldId id="298" r:id="rId25"/>
    <p:sldId id="1144" r:id="rId26"/>
    <p:sldId id="268" r:id="rId27"/>
    <p:sldId id="1156" r:id="rId28"/>
    <p:sldId id="269" r:id="rId29"/>
    <p:sldId id="1138" r:id="rId30"/>
    <p:sldId id="1139" r:id="rId31"/>
    <p:sldId id="1140" r:id="rId32"/>
    <p:sldId id="265" r:id="rId33"/>
    <p:sldId id="1085" r:id="rId34"/>
    <p:sldId id="1018" r:id="rId35"/>
    <p:sldId id="1010" r:id="rId36"/>
    <p:sldId id="1149" r:id="rId37"/>
    <p:sldId id="1150" r:id="rId38"/>
    <p:sldId id="1151" r:id="rId39"/>
    <p:sldId id="1152" r:id="rId40"/>
    <p:sldId id="1153" r:id="rId41"/>
    <p:sldId id="1154" r:id="rId42"/>
    <p:sldId id="1157" r:id="rId43"/>
    <p:sldId id="1155" r:id="rId44"/>
    <p:sldId id="1147" r:id="rId45"/>
    <p:sldId id="1158" r:id="rId46"/>
    <p:sldId id="1102" r:id="rId47"/>
    <p:sldId id="1103" r:id="rId48"/>
    <p:sldId id="258" r:id="rId49"/>
    <p:sldId id="270" r:id="rId50"/>
    <p:sldId id="1063" r:id="rId51"/>
    <p:sldId id="1066" r:id="rId52"/>
    <p:sldId id="1125" r:id="rId53"/>
    <p:sldId id="1064" r:id="rId54"/>
    <p:sldId id="1133" r:id="rId55"/>
    <p:sldId id="1065" r:id="rId56"/>
    <p:sldId id="1120" r:id="rId57"/>
    <p:sldId id="1028" r:id="rId58"/>
    <p:sldId id="1134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87"/>
    <p:restoredTop sz="96327"/>
  </p:normalViewPr>
  <p:slideViewPr>
    <p:cSldViewPr snapToGrid="0">
      <p:cViewPr varScale="1">
        <p:scale>
          <a:sx n="128" d="100"/>
          <a:sy n="128" d="100"/>
        </p:scale>
        <p:origin x="2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4F92D-89DA-134C-BFB2-C965CA7ED11B}" type="datetimeFigureOut">
              <a:rPr lang="en-US" smtClean="0"/>
              <a:t>7/30/23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0007A-8F44-4841-AD4C-40FA56DDD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51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848d79d955_0_21:notes"/>
          <p:cNvSpPr txBox="1">
            <a:spLocks noGrp="1"/>
          </p:cNvSpPr>
          <p:nvPr>
            <p:ph type="body" idx="1"/>
          </p:nvPr>
        </p:nvSpPr>
        <p:spPr>
          <a:xfrm>
            <a:off x="701040" y="26833987"/>
            <a:ext cx="5608320" cy="25416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g1848d79d95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5322550" y="4233863"/>
            <a:ext cx="37655500" cy="211820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1455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e476c8e5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e476c8e5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No asymmetry of time - how to reduce to a soundbite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Audience soundbites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‘Almost all studies in ml do test-train split’ that’s a bad idea when you have time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e47dd8156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e47dd8156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showing growth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0007A-8F44-4841-AD4C-40FA56DDD2A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85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1CCF4-678D-96F0-7369-A38E36212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27EAF-9DAE-D67C-C7CD-EEA309CA1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E1F80-DC16-70C0-7900-C0190C2F8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B8426-01C9-59D4-C060-DFD9B338C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5DDA6-A531-AE04-5BAC-2B4E92D8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80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DD276-287F-12E4-3341-F22E7E3C9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5C0B8-CD23-32C8-84B4-69E628374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A03EC-D027-5987-8475-6CB6EA099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AA966-885E-06B4-9053-2FBA4D82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1EFD7-7B9C-A230-1F37-7E102D60A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91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B594F4-699B-897A-2BD1-1B77AF08F5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B5C52-8399-5227-2642-8F31CA62A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52F52-B8D4-484C-195F-90FC80114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FD971-1764-6A48-26D9-5ECAA79C4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6050D-58EE-4F3F-599D-A055522D1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82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5209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3E2C7-7ADD-B280-6464-8BE8CC59D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EDEEE-6CB8-0C2A-1990-59689A3C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55C8F-E641-27FD-54B3-15F113ED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BAC0C-2C24-7AA3-8C01-5239601B3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2C265-2AF9-1867-1F1D-2C5F7D25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28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D04B7-A5F1-7F43-A651-6CEF872CC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729D3-F06D-7F85-6F8E-4215C531E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41344-7366-FB37-EF3A-A773DAB52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ECAD3-E9A6-1D39-FFAE-6D37CCB8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A824D-3D79-DA0F-6B03-6A6A29F4D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92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157FA-AD7A-638A-5CD5-3AC390A7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EDB6B-E6ED-2BD0-A090-09E5B21C1D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A8097-7A3F-A7A3-5A83-30F356FFC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ED9C6-A952-FF42-6C21-983053413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EA567-1AC4-EA02-8530-0515196E4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9D0FE-C4BD-1142-82D2-1A24CDFD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66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7531-91D6-6118-E260-CDB4FB5B3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4F5FE-E478-0BB2-0485-902F28623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C9374-E64C-3152-BFBA-CB5B96548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B678C7-92C3-7B85-2CCD-EFD70F2297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7C6E3-E282-224E-142A-982397B7D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7E04CB-4638-5804-65A2-9153DEF56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ABB871-0916-1E0B-0FF9-8C36366B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950939-314E-7939-91EE-F1F1D6E43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74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E08D-DAE8-B684-D210-0E5CB1E23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973E39-0CA3-5EE3-3F28-CF0ECC0CB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FB457-7F59-3A06-238F-963074E2B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E9206-7DEA-ABFF-D6C7-BADCAAAD9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54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75F5F1-5018-607B-891F-D978E336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B5B51E-6EB1-DDF2-E57E-8CB436AA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D1AED-D3FA-B230-7265-B793A3B2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7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5E05A-1099-8768-12B3-4EF420E78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77437-E334-2FED-251A-8EC3ECA14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54A5A-C88B-550F-A5BA-18AB1F3EF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92093-3A79-3C46-ECE6-3CE423140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82970-F6C4-8512-AB08-2DC85E7D8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E1808-6266-3565-80B7-F514054E8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1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5886D-EABA-AA4D-11A8-74442CF5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853DA4-0706-29A1-33F9-18EAF5318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0D37C-32B7-21E9-5DA7-5A10FC22A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F5167-BB94-9DA3-6A1B-4E7D3C8D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F99E7-77EA-A5AA-D2CF-006FCA95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FF49A-DB2F-7094-081C-18CFB1E6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70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CEA47B-4A62-BB7B-A1D5-2E51BDDA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73EBB-27DF-73EF-6836-F27C537E6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ACE08-4D19-EAEA-9BA7-3E1381317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4ECAD-4DAF-AF4B-8101-7F37D9919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EE8F8-6E6F-4B88-AB48-B3A359038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JSALT_Better_Togethe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arxiv.org/pdf/2005.00687.pdf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5.00687.pdf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nn-benchmarks.com/" TargetMode="External"/><Relationship Id="rId2" Type="http://schemas.openxmlformats.org/officeDocument/2006/relationships/hyperlink" Target="https://pypi.org/project/annoy/1.0.3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radimrehurek.com/gensim/auto_examples/tutorials/run_annoy.html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JSALT_Better_Together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manticscholar.org/paper/be3b5773b927cd710853bd588b392a9daad87ae9" TargetMode="External"/><Relationship Id="rId13" Type="http://schemas.openxmlformats.org/officeDocument/2006/relationships/hyperlink" Target="https://www.semanticscholar.org/paper/58558d4f31b8c95fb904ec4b31ff6aadc2fea9ff" TargetMode="External"/><Relationship Id="rId18" Type="http://schemas.openxmlformats.org/officeDocument/2006/relationships/hyperlink" Target="https://www.semanticscholar.org/paper/464417c3a2851dcf6fda6d4a9e8ef6c2a8313c8d" TargetMode="External"/><Relationship Id="rId3" Type="http://schemas.openxmlformats.org/officeDocument/2006/relationships/hyperlink" Target="https://www.semanticscholar.org/paper/3cd38d405cba93037acd139a8e896b3e360e775a" TargetMode="External"/><Relationship Id="rId21" Type="http://schemas.openxmlformats.org/officeDocument/2006/relationships/image" Target="../media/image52.png"/><Relationship Id="rId7" Type="http://schemas.openxmlformats.org/officeDocument/2006/relationships/hyperlink" Target="https://www.semanticscholar.org/paper/e9eecd76d76b7b25d13163a928af37e009186090" TargetMode="External"/><Relationship Id="rId12" Type="http://schemas.openxmlformats.org/officeDocument/2006/relationships/hyperlink" Target="https://www.semanticscholar.org/paper/760f2111ad8bda6a8d036869317305d083e6fadb" TargetMode="External"/><Relationship Id="rId17" Type="http://schemas.openxmlformats.org/officeDocument/2006/relationships/hyperlink" Target="https://www.semanticscholar.org/paper/c262e74b341373e6859924142d4a6480be346bc6" TargetMode="External"/><Relationship Id="rId2" Type="http://schemas.openxmlformats.org/officeDocument/2006/relationships/hyperlink" Target="https://www.semanticscholar.org/paper/b8ec853894551c0e7a822df50dc04eccd613d46f" TargetMode="External"/><Relationship Id="rId16" Type="http://schemas.openxmlformats.org/officeDocument/2006/relationships/hyperlink" Target="https://www.semanticscholar.org/paper/b9b21ef61ffbb9ea2f4e11499f5689762ab64094" TargetMode="External"/><Relationship Id="rId20" Type="http://schemas.openxmlformats.org/officeDocument/2006/relationships/hyperlink" Target="https://www.semanticscholar.org/paper/c18482310b1e3bc96fc3e119822b4980dfad295c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emanticscholar.org/paper/1b01935456d18ec14097eb770e8250d57c2e7db5" TargetMode="External"/><Relationship Id="rId11" Type="http://schemas.openxmlformats.org/officeDocument/2006/relationships/hyperlink" Target="https://www.semanticscholar.org/paper/639c1e93818b157541bf5522a7cb2cf564119479" TargetMode="External"/><Relationship Id="rId5" Type="http://schemas.openxmlformats.org/officeDocument/2006/relationships/hyperlink" Target="https://www.semanticscholar.org/paper/d9f88a4bb7e117bb375b64903166f39e4e102709" TargetMode="External"/><Relationship Id="rId15" Type="http://schemas.openxmlformats.org/officeDocument/2006/relationships/hyperlink" Target="https://www.semanticscholar.org/paper/7ece90cc1c36424118ecfc392e24d0fb455898f9" TargetMode="External"/><Relationship Id="rId10" Type="http://schemas.openxmlformats.org/officeDocument/2006/relationships/hyperlink" Target="https://www.semanticscholar.org/paper/52e0d57cccd3ffc9097ac9ee95c1a2214fdc1c7a" TargetMode="External"/><Relationship Id="rId19" Type="http://schemas.openxmlformats.org/officeDocument/2006/relationships/hyperlink" Target="https://www.semanticscholar.org/paper/fc17bbeb4b9c01a3c23245e78a05783bd699377b" TargetMode="External"/><Relationship Id="rId4" Type="http://schemas.openxmlformats.org/officeDocument/2006/relationships/hyperlink" Target="https://www.semanticscholar.org/paper/e1bef8fa99eb83e2606c70780d985233f8e719ba" TargetMode="External"/><Relationship Id="rId9" Type="http://schemas.openxmlformats.org/officeDocument/2006/relationships/hyperlink" Target="https://www.semanticscholar.org/paper/f3044464aae6d74ef8b7c9a85810b5164e837378" TargetMode="External"/><Relationship Id="rId14" Type="http://schemas.openxmlformats.org/officeDocument/2006/relationships/hyperlink" Target="https://www.semanticscholar.org/paper/16a993d14cd85c14e6834589ad33ca8fd4998a40" TargetMode="External"/><Relationship Id="rId22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e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JSALT_Better_Together/blob/main/doc/deliverables.md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34.204.188.58/cgi-bin/similar?query=Deepwalk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8F5DA-623E-F9D0-0F7E-D8C9F077B1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2B3A6C"/>
                </a:solidFill>
                <a:latin typeface="Yantramanav"/>
              </a:rPr>
              <a:t>Better Together: Text + Context</a:t>
            </a:r>
            <a:br>
              <a:rPr lang="en-US" b="1" dirty="0">
                <a:solidFill>
                  <a:srgbClr val="2B3A6C"/>
                </a:solidFill>
                <a:latin typeface="Yantramanav"/>
              </a:rPr>
            </a:br>
            <a:r>
              <a:rPr lang="en-US" b="1" dirty="0">
                <a:solidFill>
                  <a:srgbClr val="2B3A6C"/>
                </a:solidFill>
                <a:latin typeface="Yantramanav"/>
              </a:rPr>
              <a:t>Final Presentation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818909-9884-D518-A53B-50BCDD43BC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Aug 3, 2023</a:t>
            </a:r>
          </a:p>
          <a:p>
            <a:r>
              <a:rPr lang="en-US" dirty="0">
                <a:hlinkClick r:id="rId2"/>
              </a:rPr>
              <a:t>https://github.com/kwchurch/JSALT_Better_Together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0989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F75C37ED-F779-46DE-E5B4-7638687C5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17704"/>
            <a:ext cx="10436770" cy="539086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A64C01-DD70-E5BA-4C29-94B13B4E2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Query: ``On the Dangers of Stochastic Parrots…’’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1CF15-B079-6188-5871-33C1AA9BD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306E15-519B-C456-5C69-9352EF01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10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6429F38-B196-818A-BAF8-19E6ADA09C24}"/>
              </a:ext>
            </a:extLst>
          </p:cNvPr>
          <p:cNvSpPr/>
          <p:nvPr/>
        </p:nvSpPr>
        <p:spPr>
          <a:xfrm>
            <a:off x="5174165" y="3545134"/>
            <a:ext cx="6100805" cy="17963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7624-D6F6-51BE-92D1-DD514900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2E08C-6C95-220C-03B9-07D126967C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GitHub: </a:t>
            </a:r>
          </a:p>
          <a:p>
            <a:pPr lvl="1"/>
            <a:r>
              <a:rPr lang="en-US" dirty="0"/>
              <a:t>massive (but needs editing)</a:t>
            </a:r>
          </a:p>
          <a:p>
            <a:pPr lvl="1"/>
            <a:r>
              <a:rPr lang="en-US" dirty="0"/>
              <a:t>slides, code, reading list</a:t>
            </a:r>
          </a:p>
          <a:p>
            <a:pPr lvl="1"/>
            <a:r>
              <a:rPr lang="en-US" dirty="0"/>
              <a:t>pointers to large files on Globus</a:t>
            </a:r>
          </a:p>
          <a:p>
            <a:r>
              <a:rPr lang="en-US" dirty="0"/>
              <a:t>Web Server</a:t>
            </a:r>
          </a:p>
          <a:p>
            <a:pPr lvl="1"/>
            <a:r>
              <a:rPr lang="en-US" dirty="0"/>
              <a:t>Recommendations</a:t>
            </a:r>
          </a:p>
          <a:p>
            <a:pPr lvl="2"/>
            <a:r>
              <a:rPr lang="en-US" dirty="0"/>
              <a:t>Input: queries for documents</a:t>
            </a:r>
          </a:p>
          <a:p>
            <a:pPr lvl="2"/>
            <a:r>
              <a:rPr lang="en-US" dirty="0"/>
              <a:t>Output: recommendations (docs)</a:t>
            </a:r>
          </a:p>
          <a:p>
            <a:pPr lvl="3"/>
            <a:r>
              <a:rPr lang="en-US" dirty="0"/>
              <a:t>What Should I read?  Cite?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D643F7-BAD1-1C6C-D3DD-FD206C4A15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Resources </a:t>
            </a:r>
          </a:p>
          <a:p>
            <a:pPr lvl="1"/>
            <a:r>
              <a:rPr lang="en-US" dirty="0"/>
              <a:t>Data behind web server: </a:t>
            </a:r>
          </a:p>
          <a:p>
            <a:pPr lvl="2"/>
            <a:r>
              <a:rPr lang="en-US" dirty="0"/>
              <a:t>citation graph</a:t>
            </a:r>
          </a:p>
          <a:p>
            <a:pPr lvl="2"/>
            <a:r>
              <a:rPr lang="en-US" dirty="0"/>
              <a:t>embeddings</a:t>
            </a:r>
          </a:p>
          <a:p>
            <a:pPr lvl="2"/>
            <a:r>
              <a:rPr lang="en-US" dirty="0"/>
              <a:t>indexes for approx. nearest neighbors</a:t>
            </a:r>
          </a:p>
          <a:p>
            <a:pPr lvl="2"/>
            <a:r>
              <a:rPr lang="en-US" dirty="0"/>
              <a:t>pairs of </a:t>
            </a:r>
            <a:r>
              <a:rPr lang="en-US" dirty="0" err="1"/>
              <a:t>corpusIds</a:t>
            </a:r>
            <a:r>
              <a:rPr lang="en-US" dirty="0"/>
              <a:t> with large cosines</a:t>
            </a:r>
          </a:p>
          <a:p>
            <a:pPr lvl="2"/>
            <a:r>
              <a:rPr lang="en-US" dirty="0"/>
              <a:t>all of the above for</a:t>
            </a:r>
          </a:p>
          <a:p>
            <a:pPr lvl="3"/>
            <a:r>
              <a:rPr lang="en-US" dirty="0"/>
              <a:t>Specter1, Specter2, </a:t>
            </a:r>
            <a:r>
              <a:rPr lang="en-US" dirty="0" err="1"/>
              <a:t>SciNCL</a:t>
            </a:r>
            <a:r>
              <a:rPr lang="en-US" dirty="0"/>
              <a:t>, </a:t>
            </a:r>
            <a:r>
              <a:rPr lang="en-US" dirty="0" err="1"/>
              <a:t>ProNE</a:t>
            </a:r>
            <a:endParaRPr lang="en-US" dirty="0"/>
          </a:p>
          <a:p>
            <a:pPr lvl="3"/>
            <a:r>
              <a:rPr lang="en-US" dirty="0"/>
              <a:t>x100 bins for </a:t>
            </a:r>
            <a:r>
              <a:rPr lang="en-US" dirty="0" err="1"/>
              <a:t>ProNE</a:t>
            </a:r>
            <a:r>
              <a:rPr lang="en-US" dirty="0"/>
              <a:t> </a:t>
            </a:r>
          </a:p>
          <a:p>
            <a:r>
              <a:rPr lang="en-US" dirty="0"/>
              <a:t>Evaluations &amp; Benchmarks</a:t>
            </a:r>
          </a:p>
          <a:p>
            <a:pPr lvl="1"/>
            <a:r>
              <a:rPr lang="en-US" dirty="0"/>
              <a:t>Intrinsic and Extrinsic evaluations</a:t>
            </a:r>
          </a:p>
          <a:p>
            <a:pPr lvl="1"/>
            <a:r>
              <a:rPr lang="en-US" dirty="0"/>
              <a:t>Perplexity, Random Walks, Link Prediction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7ACA2-D8C7-916F-B581-E8E8795F3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EC6E0C-D9FF-3AD0-0EC4-F6FD9E764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129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F2488-F2C6-E151-159E-E21CAE795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A0DA1A-F903-E527-BB01-3DA51538A7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2777525-5F99-C979-2B38-6FF5B9D45A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Many benchmarks return a single number (figure of merit)</a:t>
            </a:r>
          </a:p>
          <a:p>
            <a:pPr lvl="1"/>
            <a:r>
              <a:rPr lang="en-US" dirty="0"/>
              <a:t>How does performance scale </a:t>
            </a:r>
          </a:p>
          <a:p>
            <a:pPr lvl="1"/>
            <a:r>
              <a:rPr lang="en-US" dirty="0"/>
              <a:t>with the size of the problem?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0A9A398-389C-8C0C-E082-2B9F029595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0CED5F1-A8FF-235F-7D4B-4EA18A2431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Standard test/train splits</a:t>
            </a:r>
          </a:p>
          <a:p>
            <a:pPr lvl="1"/>
            <a:r>
              <a:rPr lang="en-US" dirty="0"/>
              <a:t>More relevant to interpolation</a:t>
            </a:r>
          </a:p>
          <a:p>
            <a:pPr lvl="1"/>
            <a:r>
              <a:rPr lang="en-US" dirty="0"/>
              <a:t>than extrapolation</a:t>
            </a:r>
          </a:p>
          <a:p>
            <a:r>
              <a:rPr lang="en-US" dirty="0"/>
              <a:t>Time is asymmetric</a:t>
            </a:r>
          </a:p>
          <a:p>
            <a:pPr lvl="1"/>
            <a:r>
              <a:rPr lang="en-US" i="1" dirty="0"/>
              <a:t>It is difficult to make predictions</a:t>
            </a:r>
          </a:p>
          <a:p>
            <a:pPr lvl="1"/>
            <a:r>
              <a:rPr lang="en-US" i="1" dirty="0"/>
              <a:t>especially about the future</a:t>
            </a:r>
          </a:p>
          <a:p>
            <a:pPr lvl="2"/>
            <a:r>
              <a:rPr lang="en-US" dirty="0"/>
              <a:t>-- Yogi Berra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8D5864-8B1B-72F3-BDCE-DAF935F23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94AA9-7484-33FE-5314-FBF9E1F8E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49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0D94F716-065B-59E8-9FBD-C468A883C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442" y="2812774"/>
            <a:ext cx="5451411" cy="379674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EF51253-8CE0-7272-45D6-EB13B5069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Spoiler Alert:</a:t>
            </a:r>
            <a:br>
              <a:rPr lang="en-US" dirty="0"/>
            </a:br>
            <a:r>
              <a:rPr lang="en-US" dirty="0"/>
              <a:t>Better-Together Conjectures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8194D99-7B84-224B-9249-7F0C3B7AB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Multiple representations are helpful </a:t>
            </a:r>
          </a:p>
          <a:p>
            <a:pPr lvl="1"/>
            <a:r>
              <a:rPr lang="en-US" sz="3200" dirty="0"/>
              <a:t>for missing values (and bad values)</a:t>
            </a:r>
          </a:p>
          <a:p>
            <a:pPr lvl="2"/>
            <a:r>
              <a:rPr lang="en-US" sz="2800" dirty="0"/>
              <a:t>If abstracts are missing, use links</a:t>
            </a:r>
          </a:p>
          <a:p>
            <a:pPr lvl="2"/>
            <a:r>
              <a:rPr lang="en-US" sz="2800" dirty="0"/>
              <a:t>If links are missing, use abstracts</a:t>
            </a:r>
          </a:p>
          <a:p>
            <a:pPr lvl="1"/>
            <a:r>
              <a:rPr lang="en-US" sz="3200" dirty="0"/>
              <a:t>and for graphs of different sizes</a:t>
            </a:r>
          </a:p>
          <a:p>
            <a:pPr lvl="2"/>
            <a:r>
              <a:rPr lang="en-US" sz="2800" dirty="0"/>
              <a:t>When graphs are small:</a:t>
            </a:r>
          </a:p>
          <a:p>
            <a:pPr lvl="3"/>
            <a:r>
              <a:rPr lang="en-US" sz="2400" dirty="0"/>
              <a:t>Text &gt;&gt; Links</a:t>
            </a:r>
          </a:p>
          <a:p>
            <a:pPr lvl="2"/>
            <a:r>
              <a:rPr lang="en-US" sz="2800" dirty="0"/>
              <a:t>when graphs are large:</a:t>
            </a:r>
          </a:p>
          <a:p>
            <a:pPr lvl="3"/>
            <a:r>
              <a:rPr lang="en-US" sz="2400" dirty="0"/>
              <a:t>Links &gt;&gt; Text (Metcalfe’s Law)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2FCDDF-CF44-6FB0-1E66-764633790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E1D7B9-35C6-2D10-8022-883EE158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59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AD6BA-7C96-6FE0-83B1-7C0A73F4C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Scale: Both a Blessing and a Curse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27EFB-D775-6A28-4A4B-5E5A47CA8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505075"/>
                <a:ext cx="5332412" cy="368458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Huge Files: </a:t>
                </a:r>
                <a:r>
                  <a:rPr lang="en-US" dirty="0" err="1"/>
                  <a:t>TeraBytes</a:t>
                </a:r>
                <a:endParaRPr lang="en-US" dirty="0"/>
              </a:p>
              <a:p>
                <a:r>
                  <a:rPr lang="en-US" dirty="0"/>
                  <a:t>Embedding: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200M documents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 dirty="0"/>
                      <m:t>768</m:t>
                    </m:r>
                  </m:oMath>
                </a14:m>
                <a:r>
                  <a:rPr lang="en-US" dirty="0"/>
                  <a:t>: hidden dimensions</a:t>
                </a:r>
              </a:p>
              <a:p>
                <a:pPr lvl="1"/>
                <a:r>
                  <a:rPr lang="en-US" dirty="0"/>
                  <a:t>Similarity of two docs: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)⁡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Similarity of all pairs of docs: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Examples:</a:t>
                </a:r>
              </a:p>
              <a:p>
                <a:pPr lvl="2"/>
                <a:r>
                  <a:rPr lang="en-US" dirty="0"/>
                  <a:t>Text-based: Specter1, Specter, </a:t>
                </a:r>
                <a:r>
                  <a:rPr lang="en-US" dirty="0" err="1"/>
                  <a:t>SciNCL</a:t>
                </a:r>
                <a:endParaRPr lang="en-US" dirty="0"/>
              </a:p>
              <a:p>
                <a:pPr lvl="2"/>
                <a:r>
                  <a:rPr lang="en-US" dirty="0"/>
                  <a:t>Link-based: </a:t>
                </a:r>
                <a:r>
                  <a:rPr lang="en-US" dirty="0" err="1"/>
                  <a:t>ProNE</a:t>
                </a:r>
                <a:endParaRPr lang="en-US" dirty="0"/>
              </a:p>
              <a:p>
                <a:pPr lvl="2"/>
                <a:r>
                  <a:rPr lang="en-US" dirty="0"/>
                  <a:t>Combos: GNNs (graphical neural nets)</a:t>
                </a:r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505075"/>
                <a:ext cx="5332412" cy="3684588"/>
              </a:xfrm>
              <a:blipFill>
                <a:blip r:embed="rId2"/>
                <a:stretch>
                  <a:fillRect l="-1900" t="-4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343A6-C06F-19FE-E062-7E83E8FA6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Blessing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FC68A93-218F-28D5-1E4F-E45B6736CF39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Network Effects (Metcalfe’s Law)</a:t>
                </a:r>
              </a:p>
              <a:p>
                <a:pPr lvl="1"/>
                <a:r>
                  <a:rPr lang="en-US" dirty="0"/>
                  <a:t>Rich get richer (next slide)</a:t>
                </a:r>
              </a:p>
              <a:p>
                <a:r>
                  <a:rPr lang="en-US" dirty="0"/>
                  <a:t>Web search &gt;&gt; Enterprise</a:t>
                </a:r>
              </a:p>
              <a:p>
                <a:pPr lvl="1"/>
                <a:r>
                  <a:rPr lang="en-US" dirty="0"/>
                  <a:t>Easier to find stuff in large graphs</a:t>
                </a:r>
              </a:p>
              <a:p>
                <a:pPr lvl="1"/>
                <a:r>
                  <a:rPr lang="en-US" dirty="0"/>
                  <a:t>than small graphs (enterprise)</a:t>
                </a:r>
              </a:p>
              <a:p>
                <a:r>
                  <a:rPr lang="en-US" dirty="0"/>
                  <a:t>Approximate Nearest Neighbors</a:t>
                </a:r>
              </a:p>
              <a:p>
                <a:pPr lvl="1"/>
                <a:r>
                  <a:rPr lang="en-US" dirty="0"/>
                  <a:t>Works better in larger graphs</a:t>
                </a:r>
              </a:p>
              <a:p>
                <a:r>
                  <a:rPr lang="en-US" dirty="0"/>
                  <a:t>Find large values in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Cannot materialize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But can afford to find large values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FC68A93-218F-28D5-1E4F-E45B6736CF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1956" t="-4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7C19C7F-467F-40B2-57B4-282890919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572BF2-3EA2-8F77-9486-B903A464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588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B95E0F-C147-749D-5B0E-838CA5C3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865" y="136525"/>
            <a:ext cx="4427034" cy="1325563"/>
          </a:xfrm>
        </p:spPr>
        <p:txBody>
          <a:bodyPr/>
          <a:lstStyle/>
          <a:p>
            <a:r>
              <a:rPr lang="en-US" dirty="0"/>
              <a:t>Metcalfe’s Law</a:t>
            </a:r>
            <a:br>
              <a:rPr lang="en-US" dirty="0"/>
            </a:br>
            <a:r>
              <a:rPr lang="en-US" dirty="0"/>
              <a:t>(Network Effects)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History: 3Com was selling small networks</a:t>
                </a:r>
              </a:p>
              <a:p>
                <a:pPr lvl="1"/>
                <a:r>
                  <a:rPr lang="en-US" dirty="0"/>
                  <a:t>3 = 1 printer + 2 computers</a:t>
                </a:r>
              </a:p>
              <a:p>
                <a:pPr lvl="1"/>
                <a:r>
                  <a:rPr lang="en-US" dirty="0"/>
                  <a:t>Metcalfe argued they should sell bigger networks</a:t>
                </a:r>
              </a:p>
              <a:p>
                <a:pPr lvl="2"/>
                <a:r>
                  <a:rPr lang="en-US" dirty="0"/>
                  <a:t>(and more 3Com products)</a:t>
                </a:r>
              </a:p>
              <a:p>
                <a:pPr lvl="2"/>
                <a:r>
                  <a:rPr lang="en-US" dirty="0"/>
                  <a:t>because of economies of scale</a:t>
                </a:r>
              </a:p>
              <a:p>
                <a:r>
                  <a:rPr lang="en-US" dirty="0"/>
                  <a:t>Economy of Scale:</a:t>
                </a:r>
              </a:p>
              <a:p>
                <a:pPr lvl="1"/>
                <a:r>
                  <a:rPr lang="en-US" dirty="0"/>
                  <a:t>Benefits scale faster than costs</a:t>
                </a:r>
              </a:p>
              <a:p>
                <a:pPr lvl="2"/>
                <a:r>
                  <a:rPr lang="en-US" dirty="0"/>
                  <a:t>Benefits: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Costs: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Law has been good for AT&amp;T, Google, Social Media</a:t>
                </a:r>
              </a:p>
              <a:p>
                <a:r>
                  <a:rPr lang="en-US" dirty="0"/>
                  <a:t>Hypo: also good for Academic Search</a:t>
                </a:r>
              </a:p>
              <a:p>
                <a:pPr lvl="1"/>
                <a:r>
                  <a:rPr lang="en-US" dirty="0"/>
                  <a:t>Consequently, we should experiment with large graphs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  <a:blipFill>
                <a:blip r:embed="rId2"/>
                <a:stretch>
                  <a:fillRect l="-1128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3CA5BEF-2686-08DD-C766-6F5FDCD3F6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452" y="136525"/>
            <a:ext cx="2130426" cy="489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5251D5-3C45-7681-CD11-6D358DD7665E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DFF2231-C5FA-81BD-077C-1E3AE6895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C9ADA1-B61D-9CAB-D6C7-FA4FB435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15</a:t>
            </a:fld>
            <a:endParaRPr lang="en-US"/>
          </a:p>
        </p:txBody>
      </p:sp>
      <p:pic>
        <p:nvPicPr>
          <p:cNvPr id="2" name="Picture 2" descr="Mark Wilson/Getty Images">
            <a:extLst>
              <a:ext uri="{FF2B5EF4-FFF2-40B4-BE49-F238E27FC236}">
                <a16:creationId xmlns:a16="http://schemas.microsoft.com/office/drawing/2014/main" id="{B1120AD7-1C91-99E9-5C2C-A1A18657D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68"/>
            <a:ext cx="2503778" cy="324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9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7116ED-FE43-F405-6F05-C541AD8CD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Turing Award/Winners</a:t>
            </a:r>
          </a:p>
        </p:txBody>
      </p:sp>
      <p:pic>
        <p:nvPicPr>
          <p:cNvPr id="10" name="Content Placeholder 9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85E7CAFC-FBCD-2E7A-413F-5012FCF04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156"/>
          <a:stretch/>
        </p:blipFill>
        <p:spPr>
          <a:xfrm>
            <a:off x="159946" y="1829002"/>
            <a:ext cx="11872108" cy="361279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F2DA25-2293-05F3-099A-DF4955525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1CD6C-C291-9456-0AE6-DB98542C7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534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9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7A39D4B1-12FF-96B2-BD13-15D1D5398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56"/>
          <a:stretch/>
        </p:blipFill>
        <p:spPr>
          <a:xfrm>
            <a:off x="175687" y="3429001"/>
            <a:ext cx="9473586" cy="2882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84402E-2063-E31F-0828-7D0A6A4D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737" cy="1325563"/>
          </a:xfrm>
        </p:spPr>
        <p:txBody>
          <a:bodyPr/>
          <a:lstStyle/>
          <a:p>
            <a:r>
              <a:rPr lang="en-US" dirty="0"/>
              <a:t>Turing Awards: Metcalfe’s Law, Deep Nets, Linear Algebra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03967-D57C-F5A5-B962-294C4A6F14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931248" cy="4351338"/>
          </a:xfrm>
        </p:spPr>
        <p:txBody>
          <a:bodyPr/>
          <a:lstStyle/>
          <a:p>
            <a:r>
              <a:rPr lang="en-US" dirty="0" err="1"/>
              <a:t>Metclalfe’s</a:t>
            </a:r>
            <a:r>
              <a:rPr lang="en-US" dirty="0"/>
              <a:t> Law: Metcalfe</a:t>
            </a:r>
          </a:p>
          <a:p>
            <a:r>
              <a:rPr lang="en-US" dirty="0"/>
              <a:t>Deep Nets: Hinton, </a:t>
            </a:r>
            <a:r>
              <a:rPr lang="en-US" dirty="0" err="1"/>
              <a:t>Bengio</a:t>
            </a:r>
            <a:r>
              <a:rPr lang="en-US" dirty="0"/>
              <a:t>, </a:t>
            </a:r>
            <a:r>
              <a:rPr lang="en-US" dirty="0" err="1"/>
              <a:t>LeCun</a:t>
            </a:r>
            <a:endParaRPr lang="en-US" dirty="0"/>
          </a:p>
          <a:p>
            <a:r>
              <a:rPr lang="en-US" dirty="0"/>
              <a:t>Linear Algebra: </a:t>
            </a:r>
            <a:r>
              <a:rPr lang="en-US" dirty="0" err="1"/>
              <a:t>Dongarra</a:t>
            </a:r>
            <a:endParaRPr lang="en-US" dirty="0"/>
          </a:p>
          <a:p>
            <a:endParaRPr lang="en-US" dirty="0"/>
          </a:p>
        </p:txBody>
      </p:sp>
      <p:pic>
        <p:nvPicPr>
          <p:cNvPr id="8" name="Content Placeholder 7" descr="A picture containing text, human face, person, clothing&#10;&#10;Description automatically generated">
            <a:extLst>
              <a:ext uri="{FF2B5EF4-FFF2-40B4-BE49-F238E27FC236}">
                <a16:creationId xmlns:a16="http://schemas.microsoft.com/office/drawing/2014/main" id="{907E6B1B-E327-66AE-E95D-FAECFEFAC7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121698" y="136524"/>
            <a:ext cx="3070302" cy="650865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BC0FC-DA5E-5ABE-118C-828465CA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2A9769-A23A-4CA6-A9BD-CC6578EA0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00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98D67B2-9286-3307-97AF-EFA373C93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C86E6BE-4E0F-2BA2-4C9A-27838C2D0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Encourage practical solutions to real problems</a:t>
            </a:r>
          </a:p>
          <a:p>
            <a:pPr lvl="1"/>
            <a:r>
              <a:rPr lang="en-US" dirty="0"/>
              <a:t>Recommendations: What should I read?  Cite?</a:t>
            </a:r>
          </a:p>
          <a:p>
            <a:pPr lvl="1"/>
            <a:r>
              <a:rPr lang="en-US" dirty="0"/>
              <a:t>Too many benchmarks are unrealistic (small, clean)</a:t>
            </a:r>
          </a:p>
          <a:p>
            <a:r>
              <a:rPr lang="en-US" dirty="0"/>
              <a:t>Realities</a:t>
            </a:r>
          </a:p>
          <a:p>
            <a:pPr lvl="1"/>
            <a:r>
              <a:rPr lang="en-US" dirty="0"/>
              <a:t>Literature is large and growing (doubles every 9 years)</a:t>
            </a:r>
          </a:p>
          <a:p>
            <a:pPr lvl="1"/>
            <a:r>
              <a:rPr lang="en-US" dirty="0"/>
              <a:t>Dirty Data (many values are missing/incorrect)</a:t>
            </a:r>
          </a:p>
          <a:p>
            <a:r>
              <a:rPr lang="en-US" dirty="0"/>
              <a:t>Scale</a:t>
            </a:r>
          </a:p>
          <a:p>
            <a:pPr lvl="1"/>
            <a:r>
              <a:rPr lang="en-US" dirty="0"/>
              <a:t>How do space, time and loss scale with size of citation graph?</a:t>
            </a:r>
          </a:p>
          <a:p>
            <a:pPr lvl="1"/>
            <a:r>
              <a:rPr lang="en-US" dirty="0"/>
              <a:t>Forecasting: short-term predictions are easier than long-term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F6369C-CA3E-20D4-64ED-7735CFB69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9474E61-FF2F-F9D6-E167-78200BC0D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37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06370-1EE8-8CFD-2B64-E9CD8FCA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Realities: Missing Values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33ED5-92B8-C58E-F7A3-1AE4A790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0A1D3-7F02-5CA4-60B2-EDFE8C38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37930" y="1825625"/>
                <a:ext cx="5681870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: papers with abstracts,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3200" dirty="0"/>
              </a:p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3200" dirty="0"/>
                  <a:t>: papers with links,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3200" dirty="0"/>
              </a:p>
              <a:p>
                <a:endParaRPr lang="en-US" sz="3200" dirty="0"/>
              </a:p>
              <a:p>
                <a:r>
                  <a:rPr lang="en-US" sz="3200" dirty="0"/>
                  <a:t>Opportunity: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3200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2800" dirty="0">
                    <a:ea typeface="Cambria Math" panose="02040503050406030204" pitchFamily="18" charset="0"/>
                  </a:rPr>
                  <a:t>Prior work targets small subset</a:t>
                </a:r>
                <a:endParaRPr lang="en-US" sz="2800" b="0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sz="2400" dirty="0"/>
                  <a:t>Specter: designed for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lvl="2"/>
                <a:r>
                  <a:rPr lang="en-US" sz="2400" dirty="0"/>
                  <a:t>GNNs: designed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37930" y="1825625"/>
                <a:ext cx="5681870" cy="4351338"/>
              </a:xfrm>
              <a:blipFill>
                <a:blip r:embed="rId2"/>
                <a:stretch>
                  <a:fillRect l="-2450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FA1D8CE2-A34C-3CE3-D37F-837F31E676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17865"/>
            <a:ext cx="5582210" cy="388784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1A9CC4-3898-A355-474D-2133C9B5BD2C}"/>
              </a:ext>
            </a:extLst>
          </p:cNvPr>
          <p:cNvSpPr txBox="1"/>
          <p:nvPr/>
        </p:nvSpPr>
        <p:spPr>
          <a:xfrm>
            <a:off x="564045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DF6EBE-972A-A022-A894-BDF79823DFB9}"/>
              </a:ext>
            </a:extLst>
          </p:cNvPr>
          <p:cNvSpPr txBox="1"/>
          <p:nvPr/>
        </p:nvSpPr>
        <p:spPr>
          <a:xfrm>
            <a:off x="10224945" y="1886133"/>
            <a:ext cx="10342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Other</a:t>
            </a:r>
          </a:p>
          <a:p>
            <a:pPr algn="ctr"/>
            <a:r>
              <a:rPr lang="en-US" sz="2800" dirty="0"/>
              <a:t>(31%)</a:t>
            </a:r>
          </a:p>
        </p:txBody>
      </p:sp>
    </p:spTree>
    <p:extLst>
      <p:ext uri="{BB962C8B-B14F-4D97-AF65-F5344CB8AC3E}">
        <p14:creationId xmlns:p14="http://schemas.microsoft.com/office/powerpoint/2010/main" val="866675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B1448-6C00-0807-AACA-29A6A3257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D141A-A9FE-3D42-1FF1-7723685F6E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1.5 hours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1DF9D5-C01B-3AB4-9068-F4AA6E48EB7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Intro (Ken) – 20 minutes</a:t>
            </a:r>
          </a:p>
          <a:p>
            <a:r>
              <a:rPr lang="en-US" dirty="0"/>
              <a:t>Centroids/Related Work </a:t>
            </a:r>
          </a:p>
          <a:p>
            <a:pPr lvl="1"/>
            <a:r>
              <a:rPr lang="en-US" dirty="0"/>
              <a:t>(Rodolfo) – 15 minutes</a:t>
            </a:r>
          </a:p>
          <a:p>
            <a:r>
              <a:rPr lang="en-US" dirty="0"/>
              <a:t>Bins </a:t>
            </a:r>
          </a:p>
          <a:p>
            <a:pPr lvl="1"/>
            <a:r>
              <a:rPr lang="en-US" dirty="0"/>
              <a:t>(Shabnam) – 15 minutes</a:t>
            </a:r>
          </a:p>
          <a:p>
            <a:pPr lvl="1"/>
            <a:r>
              <a:rPr lang="en-US" dirty="0"/>
              <a:t>Forecasting over time</a:t>
            </a:r>
          </a:p>
          <a:p>
            <a:pPr lvl="1"/>
            <a:r>
              <a:rPr lang="en-US" dirty="0"/>
              <a:t>Losses + Time &amp; Space</a:t>
            </a:r>
          </a:p>
          <a:p>
            <a:r>
              <a:rPr lang="en-US" dirty="0"/>
              <a:t>Production Runs </a:t>
            </a:r>
          </a:p>
          <a:p>
            <a:pPr lvl="1"/>
            <a:r>
              <a:rPr lang="en-US" dirty="0"/>
              <a:t>(Ben) – 10 minutes</a:t>
            </a:r>
          </a:p>
          <a:p>
            <a:pPr lvl="1"/>
            <a:r>
              <a:rPr lang="en-US" dirty="0"/>
              <a:t>Time &amp; Space</a:t>
            </a:r>
          </a:p>
          <a:p>
            <a:r>
              <a:rPr lang="en-US" dirty="0"/>
              <a:t>Break – 30 minutes</a:t>
            </a:r>
          </a:p>
          <a:p>
            <a:pPr lvl="1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0BA3A76-E708-52A3-6858-3EB002C9CC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1.5 hours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646ECA-D6E9-621C-B836-52FB304B58D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Perplexity (</a:t>
            </a:r>
            <a:r>
              <a:rPr lang="en-US" dirty="0" err="1"/>
              <a:t>Abteen</a:t>
            </a:r>
            <a:r>
              <a:rPr lang="en-US" dirty="0"/>
              <a:t>) – 20 minutes</a:t>
            </a:r>
          </a:p>
          <a:p>
            <a:pPr lvl="1"/>
            <a:r>
              <a:rPr lang="en-US" dirty="0"/>
              <a:t>Random Walks (Peter) – 10 minutes</a:t>
            </a:r>
          </a:p>
          <a:p>
            <a:pPr lvl="1"/>
            <a:r>
              <a:rPr lang="en-US" dirty="0"/>
              <a:t>Link Prediction (Peter) – 10 minutes</a:t>
            </a:r>
          </a:p>
          <a:p>
            <a:pPr lvl="1"/>
            <a:r>
              <a:rPr lang="en-US" dirty="0"/>
              <a:t>Time prediction (Melissa) – 15 minutes</a:t>
            </a:r>
          </a:p>
          <a:p>
            <a:pPr lvl="1"/>
            <a:r>
              <a:rPr lang="en-US" dirty="0"/>
              <a:t>GNNs (Sandeep, Hui) – 15 minutes</a:t>
            </a:r>
          </a:p>
          <a:p>
            <a:r>
              <a:rPr lang="en-US" dirty="0"/>
              <a:t>Deliverables/Conclusions </a:t>
            </a:r>
          </a:p>
          <a:p>
            <a:pPr lvl="1"/>
            <a:r>
              <a:rPr lang="en-US" dirty="0"/>
              <a:t>(Ken) – 5 minutes</a:t>
            </a:r>
          </a:p>
          <a:p>
            <a:r>
              <a:rPr lang="en-US" dirty="0"/>
              <a:t>Questions – 15 minutes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6F089-9532-A03A-BA9E-515509B92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1333F-E9BE-9B4C-1DDA-9071B0E1C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36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7D94C-30EB-86EB-FADB-84E1939B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8C83F4-AE8C-A03D-6E96-535E84AA1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81111-2624-6506-E346-C0614B2DE8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Large (Metcalfe’s Law)</a:t>
            </a:r>
          </a:p>
          <a:p>
            <a:r>
              <a:rPr lang="en-US" dirty="0"/>
              <a:t>Growing (next slide)</a:t>
            </a:r>
          </a:p>
          <a:p>
            <a:r>
              <a:rPr lang="en-US" dirty="0"/>
              <a:t>Dirty (previous slide)</a:t>
            </a:r>
          </a:p>
          <a:p>
            <a:pPr lvl="1"/>
            <a:r>
              <a:rPr lang="en-US" dirty="0"/>
              <a:t>Missing Values</a:t>
            </a:r>
          </a:p>
          <a:p>
            <a:pPr lvl="1"/>
            <a:r>
              <a:rPr lang="en-US" dirty="0"/>
              <a:t>Bad/misleading Values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5481EC-9918-3472-94AD-822C57F937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Idealizations (Evaluation Benchmarks)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58F134-5607-4419-2D48-285922219F3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Small</a:t>
            </a:r>
          </a:p>
          <a:p>
            <a:r>
              <a:rPr lang="en-US" dirty="0"/>
              <a:t>Static</a:t>
            </a:r>
          </a:p>
          <a:p>
            <a:r>
              <a:rPr lang="en-US" dirty="0"/>
              <a:t>Clean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0BFA723-4A6F-0124-E60C-88ECEFA13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11E133-0A46-4F56-3AB4-2ECD85D14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75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0251A88-E6E5-ED72-390D-89168AD0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Scientific Output Doubles Every 9 Years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8DBAFCF8-EEA3-34FF-BD0B-76E6464360E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6164766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200" dirty="0"/>
                  <a:t>Timeliness</a:t>
                </a:r>
              </a:p>
              <a:p>
                <a:pPr lvl="1"/>
                <a:r>
                  <a:rPr lang="en-US" sz="2800" dirty="0"/>
                  <a:t>Web companies keep indexes up to date (web is a moving target)</a:t>
                </a:r>
              </a:p>
              <a:p>
                <a:pPr lvl="1"/>
                <a:r>
                  <a:rPr lang="en-US" sz="2800" dirty="0"/>
                  <a:t>Ditto for Academic Search</a:t>
                </a:r>
              </a:p>
              <a:p>
                <a:r>
                  <a:rPr lang="en-US" sz="3200" dirty="0"/>
                  <a:t>Standard Benchmarks: based on</a:t>
                </a:r>
              </a:p>
              <a:p>
                <a:pPr lvl="1"/>
                <a:r>
                  <a:rPr lang="en-US" sz="2800" dirty="0"/>
                  <a:t>Small document collections</a:t>
                </a:r>
              </a:p>
              <a:p>
                <a:pPr lvl="1"/>
                <a:r>
                  <a:rPr lang="en-US" sz="2800" dirty="0"/>
                  <a:t>Frozen from a few years ago</a:t>
                </a:r>
              </a:p>
              <a:p>
                <a:pPr lvl="1"/>
                <a:r>
                  <a:rPr lang="en-US" sz="2800" dirty="0"/>
                  <a:t>OGB: Open Graph Benchmark</a:t>
                </a:r>
              </a:p>
              <a:p>
                <a:pPr lvl="2"/>
                <a:r>
                  <a:rPr lang="en-US" sz="2400" dirty="0">
                    <a:hlinkClick r:id="rId2"/>
                  </a:rPr>
                  <a:t>https://arxiv.org/pdf/2005.00687.pdf</a:t>
                </a:r>
                <a:endParaRPr lang="en-US" sz="2400" dirty="0"/>
              </a:p>
              <a:p>
                <a:pPr lvl="2"/>
                <a:r>
                  <a:rPr lang="en-US" sz="2400" dirty="0"/>
                  <a:t>3M docs (OGB)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200</m:t>
                    </m:r>
                  </m:oMath>
                </a14:m>
                <a:r>
                  <a:rPr lang="en-US" sz="2400" dirty="0"/>
                  <a:t> M docs (S2)</a:t>
                </a: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8DBAFCF8-EEA3-34FF-BD0B-76E6464360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6164766" cy="4351338"/>
              </a:xfrm>
              <a:blipFill>
                <a:blip r:embed="rId3"/>
                <a:stretch>
                  <a:fillRect l="-2263" t="-3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Content Placeholder 10">
            <a:extLst>
              <a:ext uri="{FF2B5EF4-FFF2-40B4-BE49-F238E27FC236}">
                <a16:creationId xmlns:a16="http://schemas.microsoft.com/office/drawing/2014/main" id="{EAF6FD8D-1A5C-F3B9-7282-7FF6C55FDE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457126" y="1825625"/>
            <a:ext cx="4351338" cy="4351338"/>
          </a:xfr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9D17EE13-4C0B-E254-2157-176FF5231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636919F-0828-7BAA-1E20-CD589E9C7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90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" name="Google Shape;109;p20"/>
          <p:cNvGraphicFramePr/>
          <p:nvPr/>
        </p:nvGraphicFramePr>
        <p:xfrm>
          <a:off x="70700" y="1056767"/>
          <a:ext cx="5811300" cy="42669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33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5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dirty="0" err="1"/>
                        <a:t>idx</a:t>
                      </a:r>
                      <a:endParaRPr sz="24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>
                          <a:solidFill>
                            <a:schemeClr val="dk1"/>
                          </a:solidFill>
                        </a:rPr>
                        <a:t>Pub Year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Paper Title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2400">
                          <a:solidFill>
                            <a:schemeClr val="dk1"/>
                          </a:solidFill>
                        </a:rPr>
                        <a:t>2018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[...] Photofragment imaging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2016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Convenient probe of S(1D2)[...]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3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dirty="0"/>
                        <a:t>2005</a:t>
                      </a:r>
                      <a:endParaRPr sz="24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Megapixel ion imaging 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4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dirty="0"/>
                        <a:t>2003</a:t>
                      </a:r>
                      <a:endParaRPr sz="24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Direct current slice imaging [...]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1995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profiles of Cl(2Pj) photofragments 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6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1988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Adiabatic dissociation of [...]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3504" y="4077849"/>
            <a:ext cx="6096001" cy="249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3501" y="1056767"/>
            <a:ext cx="6096001" cy="22056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70700" y="344468"/>
            <a:ext cx="55972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Example: 1 cites 2, 2 cites 3, … 5 cites 6</a:t>
            </a:r>
            <a:endParaRPr sz="2667" dirty="0"/>
          </a:p>
        </p:txBody>
      </p:sp>
      <p:sp>
        <p:nvSpPr>
          <p:cNvPr id="113" name="Google Shape;113;p20"/>
          <p:cNvSpPr txBox="1"/>
          <p:nvPr/>
        </p:nvSpPr>
        <p:spPr>
          <a:xfrm>
            <a:off x="6013501" y="344468"/>
            <a:ext cx="5752267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Traditional </a:t>
            </a:r>
            <a:r>
              <a:rPr lang="en-GB" sz="2667" dirty="0">
                <a:solidFill>
                  <a:srgbClr val="93C47D"/>
                </a:solidFill>
              </a:rPr>
              <a:t>Train</a:t>
            </a:r>
            <a:r>
              <a:rPr lang="en-GB" sz="2667" dirty="0"/>
              <a:t>-</a:t>
            </a:r>
            <a:r>
              <a:rPr lang="en-GB" sz="2667" dirty="0">
                <a:solidFill>
                  <a:srgbClr val="A4C2F4"/>
                </a:solidFill>
              </a:rPr>
              <a:t>Test</a:t>
            </a:r>
            <a:r>
              <a:rPr lang="en-GB" sz="2667" dirty="0"/>
              <a:t> Split (Non-Causal)</a:t>
            </a:r>
            <a:endParaRPr sz="2667" dirty="0"/>
          </a:p>
        </p:txBody>
      </p:sp>
      <p:sp>
        <p:nvSpPr>
          <p:cNvPr id="114" name="Google Shape;114;p20"/>
          <p:cNvSpPr txBox="1"/>
          <p:nvPr/>
        </p:nvSpPr>
        <p:spPr>
          <a:xfrm>
            <a:off x="6096000" y="3569634"/>
            <a:ext cx="58112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Proposed </a:t>
            </a:r>
            <a:r>
              <a:rPr lang="en-GB" sz="2667" dirty="0">
                <a:solidFill>
                  <a:srgbClr val="93C47D"/>
                </a:solidFill>
              </a:rPr>
              <a:t>Train</a:t>
            </a:r>
            <a:r>
              <a:rPr lang="en-GB" sz="2667" dirty="0"/>
              <a:t>-</a:t>
            </a:r>
            <a:r>
              <a:rPr lang="en-GB" sz="2667" dirty="0">
                <a:solidFill>
                  <a:srgbClr val="A4C2F4"/>
                </a:solidFill>
              </a:rPr>
              <a:t>Test</a:t>
            </a:r>
            <a:r>
              <a:rPr lang="en-GB" sz="2667" dirty="0"/>
              <a:t> Splits (Causal)</a:t>
            </a:r>
            <a:endParaRPr sz="2667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BEBA06DC-1485-3E50-A612-AE4F23061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235" y="4567227"/>
            <a:ext cx="2961861" cy="206284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ED0B1C6-9464-C85F-7E32-E5802AF7D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Standard Benchmarks (e.g., OGB, </a:t>
            </a:r>
            <a:r>
              <a:rPr lang="en-US" dirty="0" err="1"/>
              <a:t>SciRepEval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are Small, Static &amp; Clean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D40EF8-5988-AFDF-8405-4296215EE7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OGB (Open Graph Benchmark)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2D2C385-316F-2BDA-35F5-77840A0852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600" dirty="0">
                <a:hlinkClick r:id="rId3"/>
              </a:rPr>
              <a:t>https://arxiv.org/pdf/2005.00687.pdf</a:t>
            </a:r>
            <a:r>
              <a:rPr lang="en-US" sz="2600" dirty="0"/>
              <a:t> </a:t>
            </a:r>
          </a:p>
          <a:p>
            <a:r>
              <a:rPr lang="en-US" dirty="0"/>
              <a:t>Nodes (papers): 3M</a:t>
            </a:r>
          </a:p>
          <a:p>
            <a:r>
              <a:rPr lang="en-US" dirty="0"/>
              <a:t>Static </a:t>
            </a:r>
          </a:p>
          <a:p>
            <a:pPr lvl="1"/>
            <a:r>
              <a:rPr lang="en-US" dirty="0"/>
              <a:t>(Frozen for KDD-2021 CUP)</a:t>
            </a:r>
          </a:p>
          <a:p>
            <a:pPr lvl="1"/>
            <a:r>
              <a:rPr lang="en-US" dirty="0"/>
              <a:t>Train: before 2017</a:t>
            </a:r>
          </a:p>
          <a:p>
            <a:pPr lvl="1"/>
            <a:r>
              <a:rPr lang="en-US" dirty="0"/>
              <a:t>Validation: 2018</a:t>
            </a:r>
          </a:p>
          <a:p>
            <a:pPr lvl="1"/>
            <a:r>
              <a:rPr lang="en-US" dirty="0"/>
              <a:t>Test: 2019</a:t>
            </a:r>
          </a:p>
          <a:p>
            <a:r>
              <a:rPr lang="en-US" dirty="0"/>
              <a:t>Nearly all papers have both</a:t>
            </a:r>
          </a:p>
          <a:p>
            <a:pPr lvl="1"/>
            <a:r>
              <a:rPr lang="en-US" dirty="0"/>
              <a:t>Vectors (from word2vec)</a:t>
            </a:r>
          </a:p>
          <a:p>
            <a:pPr lvl="1"/>
            <a:r>
              <a:rPr lang="en-US" dirty="0"/>
              <a:t>Links (from citation graph)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C9820F1-ABD7-A4CF-C5BB-E62646C574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S2 (Semantic Scholar)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7E337DC-50DA-C767-9EC0-BF522BF9904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Nodes (papers): 200+ M</a:t>
            </a:r>
          </a:p>
          <a:p>
            <a:r>
              <a:rPr lang="en-US" dirty="0"/>
              <a:t>Dynamic</a:t>
            </a:r>
          </a:p>
          <a:p>
            <a:pPr lvl="1"/>
            <a:r>
              <a:rPr lang="en-US" dirty="0"/>
              <a:t>Doubles every 9 years</a:t>
            </a:r>
          </a:p>
          <a:p>
            <a:r>
              <a:rPr lang="en-US" dirty="0"/>
              <a:t>Many papers with missing values</a:t>
            </a:r>
          </a:p>
          <a:p>
            <a:pPr lvl="1"/>
            <a:r>
              <a:rPr lang="en-US" dirty="0"/>
              <a:t>Many missing vectors</a:t>
            </a:r>
          </a:p>
          <a:p>
            <a:pPr lvl="2"/>
            <a:r>
              <a:rPr lang="en-US" dirty="0"/>
              <a:t>(because of missing abstracts)</a:t>
            </a:r>
          </a:p>
          <a:p>
            <a:pPr lvl="1"/>
            <a:r>
              <a:rPr lang="en-US" dirty="0"/>
              <a:t>Many missing links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785FD-44F2-111E-A0B6-BF5E690D5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6689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5"/>
          <p:cNvSpPr txBox="1">
            <a:spLocks noGrp="1"/>
          </p:cNvSpPr>
          <p:nvPr>
            <p:ph type="title"/>
          </p:nvPr>
        </p:nvSpPr>
        <p:spPr>
          <a:xfrm>
            <a:off x="7038097" y="4870263"/>
            <a:ext cx="3407929" cy="85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Benchmarks</a:t>
            </a:r>
            <a:endParaRPr dirty="0"/>
          </a:p>
        </p:txBody>
      </p:sp>
      <p:graphicFrame>
        <p:nvGraphicFramePr>
          <p:cNvPr id="611" name="Google Shape;611;p55"/>
          <p:cNvGraphicFramePr/>
          <p:nvPr/>
        </p:nvGraphicFramePr>
        <p:xfrm>
          <a:off x="322134" y="443434"/>
          <a:ext cx="11360767" cy="210452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921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2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865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0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dirty="0"/>
                        <a:t>Dataset</a:t>
                      </a:r>
                      <a:endParaRPr sz="27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#N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#E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Node Raw Features</a:t>
                      </a:r>
                      <a:endParaRPr sz="27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ogbl-citation2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3M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31M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128 (eg. word2vec)</a:t>
                      </a:r>
                      <a:endParaRPr sz="27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9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Semantic scholar 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dirty="0">
                          <a:solidFill>
                            <a:schemeClr val="dk1"/>
                          </a:solidFill>
                        </a:rPr>
                        <a:t>200M</a:t>
                      </a:r>
                      <a:endParaRPr sz="2700" dirty="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2B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768 (eg. Bert)</a:t>
                      </a:r>
                      <a:endParaRPr sz="27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12" name="Google Shape;612;p5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24</a:t>
            </a:fld>
            <a:endParaRPr/>
          </a:p>
        </p:txBody>
      </p:sp>
      <p:pic>
        <p:nvPicPr>
          <p:cNvPr id="613" name="Google Shape;61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201" y="1924301"/>
            <a:ext cx="4818132" cy="481813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2;p14">
            <a:extLst>
              <a:ext uri="{FF2B5EF4-FFF2-40B4-BE49-F238E27FC236}">
                <a16:creationId xmlns:a16="http://schemas.microsoft.com/office/drawing/2014/main" id="{4D6C763B-B1A0-EC59-4B84-A372AD277CD9}"/>
              </a:ext>
            </a:extLst>
          </p:cNvPr>
          <p:cNvSpPr/>
          <p:nvPr/>
        </p:nvSpPr>
        <p:spPr>
          <a:xfrm>
            <a:off x="7704881" y="3056544"/>
            <a:ext cx="1907471" cy="872754"/>
          </a:xfrm>
          <a:prstGeom prst="wedgeRoundRectCallout">
            <a:avLst>
              <a:gd name="adj1" fmla="val -26910"/>
              <a:gd name="adj2" fmla="val -89260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GBs 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Wingdings" pitchFamily="2" charset="2"/>
              </a:rPr>
              <a:t> TBs</a:t>
            </a:r>
            <a:endParaRPr sz="24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CEDE7-59A1-EAAD-6CF9-B5B051F82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Standard Benchmarks are Small, Static &amp; Clean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292FC-A670-4499-EFD6-64A83E098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S2 (Semantic Scholar)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16CA9-E038-6192-F13C-B8F0816271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SciRepEval</a:t>
            </a:r>
            <a:r>
              <a:rPr lang="en-US" dirty="0"/>
              <a:t>: Fewer Missing Values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0F712B-9D7A-17EF-B180-9DE334627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D3B11B-9F64-430A-C298-F2C093293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25</a:t>
            </a:fld>
            <a:endParaRPr lang="en-US"/>
          </a:p>
        </p:txBody>
      </p:sp>
      <p:pic>
        <p:nvPicPr>
          <p:cNvPr id="9" name="Content Placeholder 8" descr="A table with numbers and text&#10;&#10;Description automatically generated">
            <a:extLst>
              <a:ext uri="{FF2B5EF4-FFF2-40B4-BE49-F238E27FC236}">
                <a16:creationId xmlns:a16="http://schemas.microsoft.com/office/drawing/2014/main" id="{2903BBA9-78E8-796C-2C60-B682DF84C87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939749" y="2824789"/>
            <a:ext cx="6559825" cy="3275312"/>
          </a:xfrm>
          <a:prstGeom prst="rect">
            <a:avLst/>
          </a:prstGeom>
        </p:spPr>
      </p:pic>
      <p:pic>
        <p:nvPicPr>
          <p:cNvPr id="10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89762E96-D4D7-132B-0A34-53531346C2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9" y="2551246"/>
            <a:ext cx="3715820" cy="2587959"/>
          </a:xfrm>
        </p:spPr>
      </p:pic>
    </p:spTree>
    <p:extLst>
      <p:ext uri="{BB962C8B-B14F-4D97-AF65-F5344CB8AC3E}">
        <p14:creationId xmlns:p14="http://schemas.microsoft.com/office/powerpoint/2010/main" val="3180065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A9B19-50EA-514C-53CF-72B184FA6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Suggestion for Missing Values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DE94E17-6AE4-0C9E-8FCF-DDF33CD34F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be a document id with properties</a:t>
                </a:r>
              </a:p>
              <a:p>
                <a:pPr lvl="1"/>
                <a:r>
                  <a:rPr lang="en-US" dirty="0"/>
                  <a:t>text: titles, abstracts, </a:t>
                </a:r>
                <a:r>
                  <a:rPr lang="en-US" dirty="0" err="1"/>
                  <a:t>etc</a:t>
                </a:r>
                <a:endParaRPr lang="en-US" dirty="0"/>
              </a:p>
              <a:p>
                <a:pPr lvl="1"/>
                <a:r>
                  <a:rPr lang="en-US" dirty="0"/>
                  <a:t>context (links): citations, citing sentences</a:t>
                </a:r>
              </a:p>
              <a:p>
                <a:r>
                  <a:rPr lang="en-US" dirty="0"/>
                  <a:t>Desiderata: Robustness</a:t>
                </a:r>
              </a:p>
              <a:p>
                <a:pPr lvl="1"/>
                <a:r>
                  <a:rPr lang="en-US" dirty="0"/>
                  <a:t>Some values will be missing (and/or wrong)</a:t>
                </a:r>
              </a:p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cover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Expand coverage into green region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DE94E17-6AE4-0C9E-8FCF-DDF33CD34F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9B314-D389-6CFA-7437-C7DB4E493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E3860-300F-4136-E5E5-5F9A545C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26</a:t>
            </a:fld>
            <a:endParaRPr lang="en-US" dirty="0"/>
          </a:p>
        </p:txBody>
      </p:sp>
      <p:pic>
        <p:nvPicPr>
          <p:cNvPr id="8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6B680BEC-2379-A8F9-11E2-3DEBFE890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262" y="2707010"/>
            <a:ext cx="4449148" cy="30987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60620E-AC4A-491C-7746-3581C2E23C77}"/>
                  </a:ext>
                </a:extLst>
              </p:cNvPr>
              <p:cNvSpPr txBox="1"/>
              <p:nvPr/>
            </p:nvSpPr>
            <p:spPr>
              <a:xfrm>
                <a:off x="10317221" y="5787331"/>
                <a:ext cx="51182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60620E-AC4A-491C-7746-3581C2E23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7221" y="5787331"/>
                <a:ext cx="511826" cy="430887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666E0F-ACCF-19FD-2BE8-9133E5811EEF}"/>
                  </a:ext>
                </a:extLst>
              </p:cNvPr>
              <p:cNvSpPr txBox="1"/>
              <p:nvPr/>
            </p:nvSpPr>
            <p:spPr>
              <a:xfrm>
                <a:off x="8045231" y="5796336"/>
                <a:ext cx="31290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666E0F-ACCF-19FD-2BE8-9133E5811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231" y="5796336"/>
                <a:ext cx="312906" cy="430887"/>
              </a:xfrm>
              <a:prstGeom prst="rect">
                <a:avLst/>
              </a:prstGeom>
              <a:blipFill>
                <a:blip r:embed="rId5"/>
                <a:stretch>
                  <a:fillRect l="-26923" r="-23077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9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itle 8">
                <a:extLst>
                  <a:ext uri="{FF2B5EF4-FFF2-40B4-BE49-F238E27FC236}">
                    <a16:creationId xmlns:a16="http://schemas.microsoft.com/office/drawing/2014/main" id="{40BB5D62-2AED-F50C-175C-DC94418288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Estimates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</m:oMath>
                </a14:m>
                <a:r>
                  <a:rPr lang="en-US" dirty="0"/>
                  <a:t> training set</a:t>
                </a:r>
              </a:p>
            </p:txBody>
          </p:sp>
        </mc:Choice>
        <mc:Fallback>
          <p:sp>
            <p:nvSpPr>
              <p:cNvPr id="9" name="Title 8">
                <a:extLst>
                  <a:ext uri="{FF2B5EF4-FFF2-40B4-BE49-F238E27FC236}">
                    <a16:creationId xmlns:a16="http://schemas.microsoft.com/office/drawing/2014/main" id="{40BB5D62-2AED-F50C-175C-DC94418288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FAADFFF-FF34-6854-409D-A91A4E12D4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It has been suggested that </a:t>
            </a:r>
            <a:r>
              <a:rPr lang="en-US" dirty="0" err="1"/>
              <a:t>ProNE</a:t>
            </a:r>
            <a:r>
              <a:rPr lang="en-US" dirty="0"/>
              <a:t>-like methods </a:t>
            </a:r>
          </a:p>
          <a:p>
            <a:pPr lvl="1"/>
            <a:r>
              <a:rPr lang="en-US" dirty="0"/>
              <a:t>do not generalize to documents beyond training set</a:t>
            </a:r>
          </a:p>
          <a:p>
            <a:r>
              <a:rPr lang="en-US" dirty="0"/>
              <a:t>Two methods for generalizing </a:t>
            </a:r>
          </a:p>
          <a:p>
            <a:pPr lvl="1"/>
            <a:r>
              <a:rPr lang="en-US" dirty="0"/>
              <a:t>Better Together</a:t>
            </a:r>
          </a:p>
          <a:p>
            <a:pPr lvl="1"/>
            <a:r>
              <a:rPr lang="en-US" dirty="0"/>
              <a:t>Centroid Assumption</a:t>
            </a:r>
          </a:p>
          <a:p>
            <a:pPr lvl="1"/>
            <a:endParaRPr lang="en-US" dirty="0"/>
          </a:p>
          <a:p>
            <a:r>
              <a:rPr lang="en-US" dirty="0"/>
              <a:t>Rodolfo &amp; Peter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94349060-9026-0DCE-A519-5FFD608045B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Better Together</a:t>
                </a:r>
              </a:p>
              <a:p>
                <a:pPr lvl="1"/>
                <a:r>
                  <a:rPr lang="en-US" dirty="0"/>
                  <a:t>Use links when available</a:t>
                </a:r>
              </a:p>
              <a:p>
                <a:pPr lvl="1"/>
                <a:r>
                  <a:rPr lang="en-US" dirty="0"/>
                  <a:t>Use abstracts when available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Centroid Assumption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,∙)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for refs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94349060-9026-0DCE-A519-5FFD608045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200" t="-2326" b="-17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CE1384-A44F-DB8C-84E4-1C5382F1C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F6CA57-78D9-3409-AD6B-33B3C7ED6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27</a:t>
            </a:fld>
            <a:endParaRPr lang="en-US"/>
          </a:p>
        </p:txBody>
      </p:sp>
      <p:pic>
        <p:nvPicPr>
          <p:cNvPr id="12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4E21DBDE-077C-08C5-345A-5466912D9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440" y="2993500"/>
            <a:ext cx="2894004" cy="201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95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649A30-4DA7-7A04-0D7F-0A551E924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Centroid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C61D691-C698-BD8B-5171-70AA04D606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is a submission to a conference.  What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the ``true’’ vector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/>
                  <a:t> be an estimate </a:t>
                </a:r>
              </a:p>
              <a:p>
                <a:r>
                  <a:rPr lang="en-US" dirty="0"/>
                  <a:t>Standard approximation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for abstract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Centroid approximation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,∙)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for refs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C61D691-C698-BD8B-5171-70AA04D606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200" t="-2326" b="-4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67CB9A1-E455-E3C6-2830-D710756DF4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397326" y="664121"/>
            <a:ext cx="5529758" cy="552975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371C0-6D5F-27D9-878E-4243C05D2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E7E2C-A8EA-E4DE-0F9D-C1F303513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77639A-9794-8CD1-00CE-51FD12F2D864}"/>
              </a:ext>
            </a:extLst>
          </p:cNvPr>
          <p:cNvSpPr txBox="1"/>
          <p:nvPr/>
        </p:nvSpPr>
        <p:spPr>
          <a:xfrm>
            <a:off x="6521619" y="238326"/>
            <a:ext cx="5556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Evidence for Centroid Approximation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910B3D-96BA-CB54-1CAF-C95EC5A3DFA5}"/>
                  </a:ext>
                </a:extLst>
              </p:cNvPr>
              <p:cNvSpPr txBox="1"/>
              <p:nvPr/>
            </p:nvSpPr>
            <p:spPr>
              <a:xfrm>
                <a:off x="7835944" y="786813"/>
                <a:ext cx="2652521" cy="5474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910B3D-96BA-CB54-1CAF-C95EC5A3D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5944" y="786813"/>
                <a:ext cx="2652521" cy="547458"/>
              </a:xfrm>
              <a:prstGeom prst="rect">
                <a:avLst/>
              </a:prstGeom>
              <a:blipFill>
                <a:blip r:embed="rId5"/>
                <a:stretch>
                  <a:fillRect t="-6667" r="-47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215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of missing&#10;&#10;Description automatically generated">
            <a:extLst>
              <a:ext uri="{FF2B5EF4-FFF2-40B4-BE49-F238E27FC236}">
                <a16:creationId xmlns:a16="http://schemas.microsoft.com/office/drawing/2014/main" id="{721BAE1F-9684-8F5F-35CE-4DDC3BABBB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15" r="4601"/>
          <a:stretch/>
        </p:blipFill>
        <p:spPr>
          <a:xfrm>
            <a:off x="8070574" y="57703"/>
            <a:ext cx="4025347" cy="3720959"/>
          </a:xfrm>
          <a:prstGeom prst="rect">
            <a:avLst/>
          </a:prstGeom>
        </p:spPr>
      </p:pic>
      <p:pic>
        <p:nvPicPr>
          <p:cNvPr id="14" name="Content Placeholder 13" descr="A graph of training bins and accuracy&#10;&#10;Description automatically generated">
            <a:extLst>
              <a:ext uri="{FF2B5EF4-FFF2-40B4-BE49-F238E27FC236}">
                <a16:creationId xmlns:a16="http://schemas.microsoft.com/office/drawing/2014/main" id="{FC2FC95C-59F6-0512-23BB-E973E2FA53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96246" y="3730832"/>
            <a:ext cx="5499675" cy="306946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63A509-7EBF-EDD0-5033-A0089A7CD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954078" cy="1325563"/>
          </a:xfrm>
        </p:spPr>
        <p:txBody>
          <a:bodyPr/>
          <a:lstStyle/>
          <a:p>
            <a:r>
              <a:rPr lang="en-US" dirty="0"/>
              <a:t>Proposal: Bins (Shabnam)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1AF87-FBC6-9D07-EA33-57704BC22C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590676"/>
            <a:ext cx="7616688" cy="4571585"/>
          </a:xfrm>
        </p:spPr>
        <p:txBody>
          <a:bodyPr>
            <a:normAutofit/>
          </a:bodyPr>
          <a:lstStyle/>
          <a:p>
            <a:r>
              <a:rPr lang="en-US" sz="3200" dirty="0"/>
              <a:t>Research Questions:</a:t>
            </a:r>
          </a:p>
          <a:p>
            <a:pPr lvl="1"/>
            <a:r>
              <a:rPr lang="en-US" sz="2800" dirty="0"/>
              <a:t>How does performance/coverage scale </a:t>
            </a:r>
          </a:p>
          <a:p>
            <a:pPr lvl="2"/>
            <a:r>
              <a:rPr lang="en-US" sz="2400" dirty="0"/>
              <a:t>with size of citation graph?</a:t>
            </a:r>
          </a:p>
          <a:p>
            <a:pPr lvl="1"/>
            <a:r>
              <a:rPr lang="en-US" sz="2800" dirty="0"/>
              <a:t>How do losses scale with time?</a:t>
            </a:r>
          </a:p>
          <a:p>
            <a:pPr lvl="2"/>
            <a:r>
              <a:rPr lang="en-US" sz="2400" dirty="0"/>
              <a:t>Weather forecasting:</a:t>
            </a:r>
          </a:p>
          <a:p>
            <a:pPr lvl="2"/>
            <a:r>
              <a:rPr lang="en-US" sz="2400" dirty="0"/>
              <a:t>Short-term is easier than long-term</a:t>
            </a:r>
          </a:p>
          <a:p>
            <a:pPr lvl="1"/>
            <a:r>
              <a:rPr lang="en-US" sz="2800" dirty="0"/>
              <a:t>Better together: </a:t>
            </a:r>
          </a:p>
          <a:p>
            <a:pPr lvl="2"/>
            <a:r>
              <a:rPr lang="en-US" sz="2400" dirty="0"/>
              <a:t>Multiple reps </a:t>
            </a:r>
            <a:r>
              <a:rPr lang="en-US" sz="2400" dirty="0">
                <a:sym typeface="Wingdings" pitchFamily="2" charset="2"/>
              </a:rPr>
              <a:t> Ensembles</a:t>
            </a:r>
          </a:p>
          <a:p>
            <a:r>
              <a:rPr lang="en-US" sz="3200" dirty="0">
                <a:sym typeface="Wingdings" pitchFamily="2" charset="2"/>
              </a:rPr>
              <a:t>Production Runs</a:t>
            </a:r>
          </a:p>
          <a:p>
            <a:pPr lvl="1"/>
            <a:r>
              <a:rPr lang="en-US" sz="2800" dirty="0">
                <a:sym typeface="Wingdings" pitchFamily="2" charset="2"/>
              </a:rPr>
              <a:t>100x more work</a:t>
            </a:r>
            <a:endParaRPr lang="en-US" sz="2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863CBB-BED3-7874-E5E2-A30A0F831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F3B54-92E9-2A8A-1741-1E23F6DAB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29</a:t>
            </a:fld>
            <a:endParaRPr lang="en-US"/>
          </a:p>
        </p:txBody>
      </p:sp>
      <p:sp>
        <p:nvSpPr>
          <p:cNvPr id="15" name="Google Shape;192;p14">
            <a:extLst>
              <a:ext uri="{FF2B5EF4-FFF2-40B4-BE49-F238E27FC236}">
                <a16:creationId xmlns:a16="http://schemas.microsoft.com/office/drawing/2014/main" id="{C3383DCE-38B9-15FC-3927-D99060FAFC43}"/>
              </a:ext>
            </a:extLst>
          </p:cNvPr>
          <p:cNvSpPr/>
          <p:nvPr/>
        </p:nvSpPr>
        <p:spPr>
          <a:xfrm>
            <a:off x="6547416" y="2858078"/>
            <a:ext cx="1907471" cy="872754"/>
          </a:xfrm>
          <a:prstGeom prst="wedgeRoundRectCallout">
            <a:avLst>
              <a:gd name="adj1" fmla="val 54376"/>
              <a:gd name="adj2" fmla="val -7559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Coverage</a:t>
            </a:r>
            <a:endParaRPr sz="2400" dirty="0"/>
          </a:p>
        </p:txBody>
      </p:sp>
      <p:sp>
        <p:nvSpPr>
          <p:cNvPr id="16" name="Google Shape;192;p14">
            <a:extLst>
              <a:ext uri="{FF2B5EF4-FFF2-40B4-BE49-F238E27FC236}">
                <a16:creationId xmlns:a16="http://schemas.microsoft.com/office/drawing/2014/main" id="{87C43B84-94C0-7392-EC39-C1BB1DF0586D}"/>
              </a:ext>
            </a:extLst>
          </p:cNvPr>
          <p:cNvSpPr/>
          <p:nvPr/>
        </p:nvSpPr>
        <p:spPr>
          <a:xfrm>
            <a:off x="4273822" y="5869126"/>
            <a:ext cx="2064003" cy="657915"/>
          </a:xfrm>
          <a:prstGeom prst="wedgeRoundRectCallout">
            <a:avLst>
              <a:gd name="adj1" fmla="val 66831"/>
              <a:gd name="adj2" fmla="val -4091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Performance</a:t>
            </a:r>
            <a:endParaRPr sz="2400" dirty="0"/>
          </a:p>
        </p:txBody>
      </p:sp>
      <p:sp>
        <p:nvSpPr>
          <p:cNvPr id="17" name="Google Shape;192;p14">
            <a:extLst>
              <a:ext uri="{FF2B5EF4-FFF2-40B4-BE49-F238E27FC236}">
                <a16:creationId xmlns:a16="http://schemas.microsoft.com/office/drawing/2014/main" id="{AB41A043-3ABD-CD03-D79D-0E5D4E8AC971}"/>
              </a:ext>
            </a:extLst>
          </p:cNvPr>
          <p:cNvSpPr/>
          <p:nvPr/>
        </p:nvSpPr>
        <p:spPr>
          <a:xfrm>
            <a:off x="145777" y="3490097"/>
            <a:ext cx="1156249" cy="624703"/>
          </a:xfrm>
          <a:prstGeom prst="wedgeRoundRectCallout">
            <a:avLst>
              <a:gd name="adj1" fmla="val 88760"/>
              <a:gd name="adj2" fmla="val -34227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Peter</a:t>
            </a:r>
            <a:endParaRPr sz="2400" dirty="0"/>
          </a:p>
        </p:txBody>
      </p:sp>
      <p:sp>
        <p:nvSpPr>
          <p:cNvPr id="18" name="Google Shape;192;p14">
            <a:extLst>
              <a:ext uri="{FF2B5EF4-FFF2-40B4-BE49-F238E27FC236}">
                <a16:creationId xmlns:a16="http://schemas.microsoft.com/office/drawing/2014/main" id="{B3347B45-2E30-1F8E-AD1B-E4B4A21F549E}"/>
              </a:ext>
            </a:extLst>
          </p:cNvPr>
          <p:cNvSpPr/>
          <p:nvPr/>
        </p:nvSpPr>
        <p:spPr>
          <a:xfrm>
            <a:off x="4315239" y="5177674"/>
            <a:ext cx="1156249" cy="624703"/>
          </a:xfrm>
          <a:prstGeom prst="wedgeRoundRectCallout">
            <a:avLst>
              <a:gd name="adj1" fmla="val -75424"/>
              <a:gd name="adj2" fmla="val 3577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Ben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01591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642800"/>
          </a:xfrm>
          <a:prstGeom prst="rect">
            <a:avLst/>
          </a:prstGeom>
          <a:solidFill>
            <a:srgbClr val="053E7E"/>
          </a:solidFill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chemeClr val="lt1"/>
                </a:solidFill>
              </a:rPr>
              <a:t>Semantic Scholar (S2): Significant Effort    </a:t>
            </a:r>
            <a:r>
              <a:rPr lang="en" sz="2400" dirty="0">
                <a:solidFill>
                  <a:schemeClr val="lt1"/>
                </a:solidFill>
              </a:rPr>
              <a:t>(slide from Dan Weld)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29" name="Google Shape;129;p24" descr="A collage of people&#10;&#10;Description automatically generated with medium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4867" y="685300"/>
            <a:ext cx="11176000" cy="5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11191632" y="4786313"/>
            <a:ext cx="1000369" cy="3571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>
              <a:buClr>
                <a:srgbClr val="000000"/>
              </a:buClr>
            </a:pPr>
            <a:fld id="{00000000-1234-1234-1234-123412341234}" type="slidenum">
              <a:rPr lang="en"/>
              <a:pPr algn="l">
                <a:buClr>
                  <a:srgbClr val="000000"/>
                </a:buClr>
              </a:pPr>
              <a:t>3</a:t>
            </a:fld>
            <a:endParaRPr/>
          </a:p>
        </p:txBody>
      </p:sp>
      <p:sp>
        <p:nvSpPr>
          <p:cNvPr id="131" name="Google Shape;131;p24"/>
          <p:cNvSpPr txBox="1"/>
          <p:nvPr/>
        </p:nvSpPr>
        <p:spPr>
          <a:xfrm>
            <a:off x="210018" y="5713950"/>
            <a:ext cx="42672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 person team	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 year project</a:t>
            </a:r>
            <a:endParaRPr sz="2400" dirty="0"/>
          </a:p>
        </p:txBody>
      </p:sp>
      <p:sp>
        <p:nvSpPr>
          <p:cNvPr id="132" name="Google Shape;132;p24"/>
          <p:cNvSpPr txBox="1"/>
          <p:nvPr/>
        </p:nvSpPr>
        <p:spPr>
          <a:xfrm>
            <a:off x="5269816" y="5713950"/>
            <a:ext cx="63396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207M+ scientific paper index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8M+ monthly active users</a:t>
            </a:r>
            <a:endParaRPr sz="2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BB4FAD-FDC7-1B26-2128-505562078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</p:spTree>
    <p:extLst>
      <p:ext uri="{BB962C8B-B14F-4D97-AF65-F5344CB8AC3E}">
        <p14:creationId xmlns:p14="http://schemas.microsoft.com/office/powerpoint/2010/main" val="30822031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7D4A30E-9113-38DA-A882-E1B2EE98D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Resources &amp; Evaluations:</a:t>
            </a:r>
            <a:br>
              <a:rPr lang="en-US" dirty="0"/>
            </a:br>
            <a:r>
              <a:rPr lang="en-US" dirty="0"/>
              <a:t>How do losses scale with size of citation graph?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D628C18-0EE9-6676-E4D5-839DB3A11F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 will distribute</a:t>
            </a:r>
          </a:p>
          <a:p>
            <a:pPr lvl="1"/>
            <a:r>
              <a:rPr lang="en-US" dirty="0"/>
              <a:t>Bins: </a:t>
            </a:r>
            <a:r>
              <a:rPr lang="en-US" dirty="0" err="1"/>
              <a:t>CorpusIds</a:t>
            </a:r>
            <a:endParaRPr lang="en-US" dirty="0"/>
          </a:p>
          <a:p>
            <a:pPr lvl="1"/>
            <a:r>
              <a:rPr lang="en-US" dirty="0"/>
              <a:t>Graphs &amp; Embeddings for bins</a:t>
            </a:r>
          </a:p>
          <a:p>
            <a:pPr lvl="2"/>
            <a:r>
              <a:rPr lang="en-US" dirty="0"/>
              <a:t>with indexes for ANN</a:t>
            </a:r>
          </a:p>
          <a:p>
            <a:pPr lvl="1"/>
            <a:r>
              <a:rPr lang="en-US" dirty="0"/>
              <a:t>Benchmarks for Experiments</a:t>
            </a:r>
          </a:p>
          <a:p>
            <a:pPr lvl="2"/>
            <a:r>
              <a:rPr lang="en-US" dirty="0"/>
              <a:t>Intrinsic</a:t>
            </a:r>
          </a:p>
          <a:p>
            <a:pPr lvl="3"/>
            <a:r>
              <a:rPr lang="en-US" dirty="0"/>
              <a:t>Perplexity</a:t>
            </a:r>
          </a:p>
          <a:p>
            <a:pPr lvl="3"/>
            <a:r>
              <a:rPr lang="en-US" dirty="0"/>
              <a:t>Random Walk</a:t>
            </a:r>
          </a:p>
          <a:p>
            <a:pPr lvl="3"/>
            <a:r>
              <a:rPr lang="en-US" dirty="0"/>
              <a:t>Year Prediction</a:t>
            </a:r>
          </a:p>
          <a:p>
            <a:pPr lvl="3"/>
            <a:r>
              <a:rPr lang="en-US" dirty="0"/>
              <a:t>Related-Work Hypothesis</a:t>
            </a:r>
          </a:p>
          <a:p>
            <a:pPr lvl="2"/>
            <a:r>
              <a:rPr lang="en-US" dirty="0"/>
              <a:t>Extrinsic</a:t>
            </a:r>
          </a:p>
          <a:p>
            <a:pPr lvl="3"/>
            <a:r>
              <a:rPr lang="en-US" dirty="0"/>
              <a:t>Link Prediction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4761E0C-42F4-A2B2-5F6A-46C6CEF25B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  <a:p>
            <a:pPr lvl="1"/>
            <a:r>
              <a:rPr lang="en-US" dirty="0"/>
              <a:t>Perplexity Experiments </a:t>
            </a:r>
          </a:p>
          <a:p>
            <a:pPr lvl="2"/>
            <a:r>
              <a:rPr lang="en-US" dirty="0" err="1"/>
              <a:t>Abteen</a:t>
            </a:r>
            <a:endParaRPr lang="en-US" dirty="0"/>
          </a:p>
          <a:p>
            <a:pPr lvl="1"/>
            <a:r>
              <a:rPr lang="en-US" dirty="0"/>
              <a:t>Random Walk Experiments</a:t>
            </a:r>
          </a:p>
          <a:p>
            <a:pPr lvl="2"/>
            <a:r>
              <a:rPr lang="en-US" dirty="0"/>
              <a:t>Peter, Ken</a:t>
            </a:r>
          </a:p>
          <a:p>
            <a:pPr lvl="1"/>
            <a:r>
              <a:rPr lang="en-US" dirty="0"/>
              <a:t>Link Prediction Experiments</a:t>
            </a:r>
          </a:p>
          <a:p>
            <a:pPr lvl="2"/>
            <a:r>
              <a:rPr lang="en-US" dirty="0"/>
              <a:t>Peter</a:t>
            </a:r>
          </a:p>
          <a:p>
            <a:pPr lvl="1"/>
            <a:r>
              <a:rPr lang="en-US" dirty="0"/>
              <a:t>Year Prediction</a:t>
            </a:r>
          </a:p>
          <a:p>
            <a:pPr lvl="2"/>
            <a:r>
              <a:rPr lang="en-US" dirty="0"/>
              <a:t>Melissa, Shabnam</a:t>
            </a:r>
          </a:p>
          <a:p>
            <a:pPr lvl="1"/>
            <a:r>
              <a:rPr lang="en-US" dirty="0"/>
              <a:t>Related-Work Hypothesis</a:t>
            </a:r>
          </a:p>
          <a:p>
            <a:pPr lvl="2"/>
            <a:r>
              <a:rPr lang="en-US" dirty="0"/>
              <a:t>Rodolfo, John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6F8D4-C744-3D91-5C62-FA53E85DC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302F0-800D-4983-C18D-11DA71E38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283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28B39-BECA-20AE-9E77-4749C813D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How do time and space scale with size of graph?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DE240-FA8A-30A2-4ED2-36B3EAB7D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Embeddings</a:t>
            </a:r>
          </a:p>
          <a:p>
            <a:pPr lvl="1"/>
            <a:r>
              <a:rPr lang="en-US" dirty="0"/>
              <a:t>Standard Embeddings</a:t>
            </a:r>
          </a:p>
          <a:p>
            <a:pPr lvl="2"/>
            <a:r>
              <a:rPr lang="en-US" dirty="0"/>
              <a:t>Specter, </a:t>
            </a:r>
            <a:r>
              <a:rPr lang="en-US" dirty="0" err="1"/>
              <a:t>SciNCL</a:t>
            </a:r>
            <a:r>
              <a:rPr lang="en-US" dirty="0"/>
              <a:t>, </a:t>
            </a:r>
            <a:r>
              <a:rPr lang="en-US" dirty="0" err="1"/>
              <a:t>LinkBERT</a:t>
            </a:r>
            <a:endParaRPr lang="en-US" dirty="0"/>
          </a:p>
          <a:p>
            <a:pPr lvl="1"/>
            <a:r>
              <a:rPr lang="en-US" dirty="0"/>
              <a:t>Proposed embedding (</a:t>
            </a:r>
            <a:r>
              <a:rPr lang="en-US" dirty="0" err="1"/>
              <a:t>ProNE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Ben, Ken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C70EDB-AEC0-199D-538F-785FE152B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78233-DB1E-1752-6F64-510CD7969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782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C9A77-5233-276D-EE1B-FE234F270C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Approximate Nearest Neighbors in External Memory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F0886-AD51-DDE8-A906-3E6C97A06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</p:txBody>
      </p:sp>
    </p:spTree>
    <p:extLst>
      <p:ext uri="{BB962C8B-B14F-4D97-AF65-F5344CB8AC3E}">
        <p14:creationId xmlns:p14="http://schemas.microsoft.com/office/powerpoint/2010/main" val="3336936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F168F-37A7-9E45-465B-791A1109B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Opportunity for Publication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92C1A-0170-B900-E80C-F5AE711BF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Well established: </a:t>
            </a:r>
          </a:p>
          <a:p>
            <a:pPr lvl="1"/>
            <a:r>
              <a:rPr lang="en-US" dirty="0"/>
              <a:t>Memory resident solutions (</a:t>
            </a:r>
            <a:r>
              <a:rPr lang="en-US" dirty="0">
                <a:hlinkClick r:id="rId2"/>
              </a:rPr>
              <a:t>annoy</a:t>
            </a:r>
            <a:r>
              <a:rPr lang="en-US" dirty="0"/>
              <a:t>)</a:t>
            </a:r>
          </a:p>
          <a:p>
            <a:r>
              <a:rPr lang="en-US" dirty="0"/>
              <a:t>Novelty:</a:t>
            </a:r>
          </a:p>
          <a:p>
            <a:pPr lvl="1"/>
            <a:r>
              <a:rPr lang="en-US" dirty="0"/>
              <a:t>External memory</a:t>
            </a:r>
          </a:p>
          <a:p>
            <a:pPr lvl="1"/>
            <a:r>
              <a:rPr lang="en-US" dirty="0" err="1"/>
              <a:t>mmap</a:t>
            </a:r>
            <a:endParaRPr lang="en-US" dirty="0"/>
          </a:p>
          <a:p>
            <a:pPr lvl="1"/>
            <a:r>
              <a:rPr lang="en-US" dirty="0"/>
              <a:t>Embarrassingly parallel </a:t>
            </a:r>
          </a:p>
          <a:p>
            <a:r>
              <a:rPr lang="en-US" dirty="0"/>
              <a:t>Standard evaluation benchmark</a:t>
            </a:r>
          </a:p>
          <a:p>
            <a:pPr lvl="1"/>
            <a:r>
              <a:rPr lang="en-US" dirty="0">
                <a:solidFill>
                  <a:srgbClr val="090909"/>
                </a:solidFill>
                <a:effectLst/>
                <a:hlinkClick r:id="rId3"/>
              </a:rPr>
              <a:t>https://ann-</a:t>
            </a:r>
            <a:r>
              <a:rPr lang="en-US" dirty="0">
                <a:solidFill>
                  <a:srgbClr val="A0CDFF"/>
                </a:solidFill>
                <a:effectLst/>
                <a:hlinkClick r:id="rId3"/>
              </a:rPr>
              <a:t>ben</a:t>
            </a:r>
            <a:r>
              <a:rPr lang="en-US" dirty="0">
                <a:solidFill>
                  <a:srgbClr val="090909"/>
                </a:solidFill>
                <a:effectLst/>
                <a:hlinkClick r:id="rId3"/>
              </a:rPr>
              <a:t>chmarks.com/</a:t>
            </a:r>
            <a:r>
              <a:rPr lang="en-US" dirty="0">
                <a:solidFill>
                  <a:srgbClr val="090909"/>
                </a:solidFill>
                <a:effectLst/>
              </a:rPr>
              <a:t> </a:t>
            </a:r>
          </a:p>
          <a:p>
            <a:pPr lvl="1"/>
            <a:r>
              <a:rPr lang="en-US" dirty="0"/>
              <a:t>May not address advantages of proposed solution</a:t>
            </a:r>
          </a:p>
          <a:p>
            <a:pPr lvl="2"/>
            <a:r>
              <a:rPr lang="en-US" dirty="0"/>
              <a:t>Indexing time: small memory footprint during indexing, embarrassingly parallel</a:t>
            </a:r>
          </a:p>
          <a:p>
            <a:pPr lvl="2"/>
            <a:r>
              <a:rPr lang="en-US" dirty="0"/>
              <a:t>Inference time: small memory footprint, quick startup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5233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B04563-345D-4B24-E5E4-E394465D6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Processing with Embeddings: Annoy / </a:t>
            </a:r>
            <a:r>
              <a:rPr lang="en-US" dirty="0" err="1"/>
              <a:t>Faiss</a:t>
            </a:r>
            <a:r>
              <a:rPr lang="en-US" dirty="0"/>
              <a:t> Approximate Nearest Neighbors (ANN)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F54912A-71EE-01B4-B766-2844F5168D6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Indexing time: </a:t>
                </a:r>
              </a:p>
              <a:p>
                <a:pPr lvl="1"/>
                <a:r>
                  <a:rPr lang="en-US" dirty="0"/>
                  <a:t>Input: Embedding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Output: Indexes</a:t>
                </a:r>
              </a:p>
              <a:p>
                <a:r>
                  <a:rPr lang="en-US" dirty="0"/>
                  <a:t>Query time:</a:t>
                </a:r>
              </a:p>
              <a:p>
                <a:pPr lvl="1"/>
                <a:r>
                  <a:rPr lang="en-US" dirty="0"/>
                  <a:t>Input: Embedding, Indexes, query</a:t>
                </a:r>
              </a:p>
              <a:p>
                <a:pPr lvl="1"/>
                <a:r>
                  <a:rPr lang="en-US" dirty="0"/>
                  <a:t>Query: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Output: candidates,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is near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sorted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𝑠𝑖𝑚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F54912A-71EE-01B4-B766-2844F5168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1548CE0-02AC-0EEC-409A-ABC5154CE907}"/>
              </a:ext>
            </a:extLst>
          </p:cNvPr>
          <p:cNvSpPr txBox="1"/>
          <p:nvPr/>
        </p:nvSpPr>
        <p:spPr>
          <a:xfrm>
            <a:off x="6096000" y="4017307"/>
            <a:ext cx="6096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https://radimrehurek.com/gensim/auto_examples/tutorials/run_annoy.html</a:t>
            </a:r>
            <a:r>
              <a:rPr lang="en-US" sz="1400" dirty="0"/>
              <a:t> </a:t>
            </a:r>
          </a:p>
        </p:txBody>
      </p:sp>
      <p:pic>
        <p:nvPicPr>
          <p:cNvPr id="14" name="Content Placeholder 13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7C5459CF-6187-1AFE-FD92-88ECC9CD0C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019800" y="1776613"/>
            <a:ext cx="6214615" cy="2154769"/>
          </a:xfrm>
        </p:spPr>
      </p:pic>
    </p:spTree>
    <p:extLst>
      <p:ext uri="{BB962C8B-B14F-4D97-AF65-F5344CB8AC3E}">
        <p14:creationId xmlns:p14="http://schemas.microsoft.com/office/powerpoint/2010/main" val="40903457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DD9B2-220B-BE0F-2523-9A5AA288E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E7DB6-DEC7-A52D-609D-5D367501A3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N: # of documents in collection (200M)</a:t>
                </a:r>
              </a:p>
              <a:p>
                <a:r>
                  <a:rPr lang="en-US" dirty="0"/>
                  <a:t>K: # of hidden dimensions (768)</a:t>
                </a:r>
              </a:p>
              <a:p>
                <a:r>
                  <a:rPr lang="en-US" dirty="0"/>
                  <a:t>B: # number of random bytes to use for computing an index (6)</a:t>
                </a:r>
              </a:p>
              <a:p>
                <a:r>
                  <a:rPr lang="en-US" dirty="0"/>
                  <a:t>Embedding: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Examples: </a:t>
                </a:r>
              </a:p>
              <a:p>
                <a:pPr lvl="2"/>
                <a:r>
                  <a:rPr lang="en-US" dirty="0"/>
                  <a:t>specter embedding: based on titles and abstracts</a:t>
                </a:r>
              </a:p>
              <a:p>
                <a:pPr lvl="2"/>
                <a:r>
                  <a:rPr lang="en-US" dirty="0"/>
                  <a:t>proposed embedding: </a:t>
                </a:r>
                <a:r>
                  <a:rPr lang="en-US" dirty="0" err="1"/>
                  <a:t>ProNE</a:t>
                </a:r>
                <a:r>
                  <a:rPr lang="en-US" dirty="0"/>
                  <a:t> encodings of citation graph</a:t>
                </a:r>
              </a:p>
              <a:p>
                <a:pPr lvl="2"/>
                <a:r>
                  <a:rPr lang="en-US" dirty="0"/>
                  <a:t>citing sentences embedding: specter embeddings of citing sentences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b="1" dirty="0"/>
                  <a:t>Index: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b="1" dirty="0"/>
                  <a:t>permutation on N</a:t>
                </a:r>
              </a:p>
              <a:p>
                <a:pPr lvl="1"/>
                <a:r>
                  <a:rPr lang="en-US" dirty="0"/>
                  <a:t>Desiderata: papers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b="0" i="0" dirty="0">
                    <a:latin typeface="Cambria Math" panose="02040503050406030204" pitchFamily="18" charset="0"/>
                  </a:rPr>
                  <a:t> should be similar (large cosines)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𝑞𝑢𝑒𝑟𝑦</m:t>
                    </m:r>
                  </m:oMath>
                </a14:m>
                <a:r>
                  <a:rPr lang="en-US" dirty="0"/>
                  <a:t>):,],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[1+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𝑞𝑢𝑒𝑟𝑦</m:t>
                    </m:r>
                  </m:oMath>
                </a14:m>
                <a:r>
                  <a:rPr lang="en-US" dirty="0"/>
                  <a:t>):,]) should be large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E7DB6-DEC7-A52D-609D-5D367501A3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80950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6E4DB-7DDE-AD15-D8C0-EDE0D1C68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300" dirty="0"/>
              <a:t>Memory Mapping </a:t>
            </a:r>
            <a:br>
              <a:rPr lang="en-US" dirty="0"/>
            </a:br>
            <a:r>
              <a:rPr lang="en-US" sz="3200" dirty="0"/>
              <a:t>(</a:t>
            </a:r>
            <a:r>
              <a:rPr lang="en-US" sz="3200" dirty="0" err="1"/>
              <a:t>mmap</a:t>
            </a:r>
            <a:r>
              <a:rPr lang="en-US" sz="3200" dirty="0"/>
              <a:t> in C; </a:t>
            </a:r>
            <a:r>
              <a:rPr lang="en-US" sz="3200" i="0" dirty="0" err="1">
                <a:solidFill>
                  <a:srgbClr val="013243"/>
                </a:solidFill>
                <a:effectLst/>
              </a:rPr>
              <a:t>numpy.memmap</a:t>
            </a:r>
            <a:r>
              <a:rPr lang="en-US" sz="3200" i="0" dirty="0">
                <a:solidFill>
                  <a:srgbClr val="013243"/>
                </a:solidFill>
                <a:effectLst/>
              </a:rPr>
              <a:t> in Python)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904D4-D892-3CD2-6409-AC2E57625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7583"/>
            <a:ext cx="10515600" cy="414938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900" dirty="0">
                <a:solidFill>
                  <a:srgbClr val="A5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900" dirty="0">
                <a:solidFill>
                  <a:srgbClr val="3100FF"/>
                </a:solidFill>
                <a:effectLst/>
                <a:latin typeface="Menlo" panose="020B0609030804020204" pitchFamily="49" charset="0"/>
              </a:rPr>
              <a:t>map_int64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):</a:t>
            </a:r>
            <a:endParaRPr lang="en-US" sz="1900" dirty="0">
              <a:solidFill>
                <a:srgbClr val="3100FF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900" dirty="0" err="1">
                <a:solidFill>
                  <a:srgbClr val="A34F0A"/>
                </a:solidFill>
                <a:effectLst/>
                <a:latin typeface="Menlo" panose="020B0609030804020204" pitchFamily="49" charset="0"/>
              </a:rPr>
              <a:t>fn_len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os.path.getsize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900" dirty="0">
                <a:solidFill>
                  <a:srgbClr val="A5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np.me</a:t>
            </a:r>
            <a:r>
              <a:rPr lang="en-US" sz="1900" dirty="0" err="1">
                <a:solidFill>
                  <a:srgbClr val="A0CDFF"/>
                </a:solidFill>
                <a:effectLst/>
                <a:latin typeface="Menlo" panose="020B0609030804020204" pitchFamily="49" charset="0"/>
              </a:rPr>
              <a:t>mmap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dtype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=np.int64, shape=(</a:t>
            </a:r>
            <a:r>
              <a:rPr lang="en-US" sz="1900" dirty="0">
                <a:solidFill>
                  <a:srgbClr val="56547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fn_len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/8)), mode=</a:t>
            </a:r>
            <a:r>
              <a:rPr lang="en-US" sz="1900" dirty="0">
                <a:solidFill>
                  <a:srgbClr val="890E5F"/>
                </a:solidFill>
                <a:effectLst/>
                <a:latin typeface="Menlo" panose="020B0609030804020204" pitchFamily="49" charset="0"/>
              </a:rPr>
              <a:t>'r'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longs = (</a:t>
            </a:r>
            <a:r>
              <a:rPr lang="en-US" sz="1900" dirty="0">
                <a:solidFill>
                  <a:srgbClr val="157C0A"/>
                </a:solidFill>
                <a:effectLst/>
                <a:latin typeface="Menlo" panose="020B0609030804020204" pitchFamily="49" charset="0"/>
              </a:rPr>
              <a:t>long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*)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mmapfile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(av[++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], &amp;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nlongs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nlongs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/= </a:t>
            </a:r>
            <a:r>
              <a:rPr lang="en-US" sz="1900" dirty="0" err="1">
                <a:solidFill>
                  <a:srgbClr val="A500FF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900" dirty="0">
                <a:solidFill>
                  <a:srgbClr val="157C0A"/>
                </a:solidFill>
                <a:effectLst/>
                <a:latin typeface="Menlo" panose="020B0609030804020204" pitchFamily="49" charset="0"/>
              </a:rPr>
              <a:t>long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endParaRPr lang="en-US" sz="19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/>
              <a:t>Loads a large file (embedding) quickly</a:t>
            </a:r>
          </a:p>
          <a:p>
            <a:pPr lvl="1"/>
            <a:r>
              <a:rPr lang="en-US" dirty="0"/>
              <a:t>by adding file on disk to page table (without copying the contents)</a:t>
            </a:r>
          </a:p>
          <a:p>
            <a:pPr lvl="1"/>
            <a:r>
              <a:rPr lang="en-US" dirty="0"/>
              <a:t>returns a pointer to the contents (and the size of object in bytes)</a:t>
            </a:r>
          </a:p>
          <a:p>
            <a:r>
              <a:rPr lang="en-US" dirty="0"/>
              <a:t>If you dereference a pointer to virtual memory,</a:t>
            </a:r>
          </a:p>
          <a:p>
            <a:pPr lvl="1"/>
            <a:r>
              <a:rPr lang="en-US" dirty="0"/>
              <a:t>there could be a page fault (if the page is not in physical memory)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0936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F8E9A-D883-1936-B550-55F2C29B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to be done in external memory</a:t>
            </a:r>
            <a:br>
              <a:rPr lang="en-US" dirty="0"/>
            </a:br>
            <a:r>
              <a:rPr lang="en-US" dirty="0"/>
              <a:t>(Avoid loading embedding into memory)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6B1B90-5F10-B4AE-D15D-1658E17B5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Find </a:t>
                </a:r>
                <a:r>
                  <a:rPr lang="en-US" dirty="0" err="1"/>
                  <a:t>topN</a:t>
                </a:r>
                <a:r>
                  <a:rPr lang="en-US" dirty="0"/>
                  <a:t> nearby papers</a:t>
                </a:r>
              </a:p>
              <a:p>
                <a:pPr lvl="1"/>
                <a:r>
                  <a:rPr lang="en-US" dirty="0"/>
                  <a:t>Inputs:</a:t>
                </a:r>
              </a:p>
              <a:p>
                <a:pPr lvl="2"/>
                <a:r>
                  <a:rPr lang="en-US" dirty="0"/>
                  <a:t>Query,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: a paper id (long)</a:t>
                </a:r>
              </a:p>
              <a:p>
                <a:pPr lvl="2"/>
                <a:r>
                  <a:rPr lang="en-US" dirty="0"/>
                  <a:t>Map (optional): a mapping from paper ids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0: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Embedding: sequence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floats</m:t>
                    </m:r>
                  </m:oMath>
                </a14:m>
                <a:r>
                  <a:rPr lang="en-US" dirty="0"/>
                  <a:t> (stored on disk in a format convenient for </a:t>
                </a:r>
                <a:r>
                  <a:rPr lang="en-US" dirty="0" err="1"/>
                  <a:t>mmap</a:t>
                </a:r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A set of indexes,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Each index is stored on disk in a format that is convenient for </a:t>
                </a:r>
                <a:r>
                  <a:rPr lang="en-US" dirty="0" err="1"/>
                  <a:t>mmap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Output:</a:t>
                </a:r>
              </a:p>
              <a:p>
                <a:pPr lvl="2"/>
                <a:r>
                  <a:rPr lang="en-US" dirty="0"/>
                  <a:t>A list of candidates,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scores;  the list is sorted by scores</a:t>
                </a:r>
              </a:p>
              <a:p>
                <a:r>
                  <a:rPr lang="en-US" dirty="0"/>
                  <a:t>Create indexes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 </a:t>
                </a:r>
              </a:p>
              <a:p>
                <a:pPr lvl="1"/>
                <a:r>
                  <a:rPr lang="en-US" dirty="0"/>
                  <a:t>Inputs: Embedding,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𝑠𝑒𝑒𝑑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(number of random bytes to compute)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Note: we can compute many indexes in parallel with different seeds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6B1B90-5F10-B4AE-D15D-1658E17B5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72272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82DD18-88A5-ADB8-2A27-A47CD45E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F52650-6D36-6079-FBFE-2EA6AD7451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dirty="0" err="1"/>
              <a:t>topN</a:t>
            </a:r>
            <a:r>
              <a:rPr lang="en-US" dirty="0"/>
              <a:t> nearby papers (easy)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8A4813C-BB40-D8D9-D047-A7A73C07536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For each index,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generate candidates, c,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b="0" dirty="0">
                    <a:ea typeface="Cambria Math" panose="02040503050406030204" pitchFamily="18" charset="0"/>
                  </a:rPr>
                  <a:t>Score each candidate by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cos(M[q,:], M[c,:])</a:t>
                </a:r>
              </a:p>
              <a:p>
                <a:r>
                  <a:rPr lang="en-US" b="0" dirty="0">
                    <a:ea typeface="Cambria Math" panose="02040503050406030204" pitchFamily="18" charset="0"/>
                  </a:rPr>
                  <a:t>Claim: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The best of these candidates is close to best possible solution </a:t>
                </a:r>
              </a:p>
              <a:p>
                <a:pPr lvl="2"/>
                <a:r>
                  <a:rPr lang="en-US" dirty="0">
                    <a:ea typeface="Cambria Math" panose="02040503050406030204" pitchFamily="18" charset="0"/>
                  </a:rPr>
                  <a:t>if there are enough indexes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8A4813C-BB40-D8D9-D047-A7A73C0753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720" t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44A9ABC-2DBC-5193-A0A1-8EF9CA66E2C1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r>
                  <a:rPr lang="en-US" dirty="0"/>
                  <a:t>Create index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44A9ABC-2DBC-5193-A0A1-8EF9CA66E2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3"/>
                <a:stretch>
                  <a:fillRect l="-195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30D3E6F-9758-90F3-F64C-29D782EE539B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Generate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bytes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dirty="0"/>
                  <a:t> random bytes for each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vectors in the embedding (see next slide)</a:t>
                </a:r>
              </a:p>
              <a:p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 err="1"/>
                  <a:t>argsort</a:t>
                </a:r>
                <a:r>
                  <a:rPr lang="en-US" dirty="0"/>
                  <a:t>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vectors (of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bytes each)</a:t>
                </a:r>
              </a:p>
              <a:p>
                <a:pPr lvl="1"/>
                <a:r>
                  <a:rPr lang="en-US" dirty="0" err="1"/>
                  <a:t>argsort</a:t>
                </a:r>
                <a:r>
                  <a:rPr lang="en-US" dirty="0"/>
                  <a:t> is done in memory 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so memory requirement is manageable</a:t>
                </a:r>
              </a:p>
              <a:p>
                <a:r>
                  <a:rPr lang="en-US" dirty="0"/>
                  <a:t>Note: </a:t>
                </a:r>
              </a:p>
              <a:p>
                <a:pPr lvl="1"/>
                <a:r>
                  <a:rPr lang="en-US" dirty="0"/>
                  <a:t>No need to load embedding into memory (we can stream one vector at a time). </a:t>
                </a:r>
              </a:p>
              <a:p>
                <a:pPr lvl="1"/>
                <a:r>
                  <a:rPr lang="en-US" dirty="0"/>
                  <a:t>This is embarrassingly parallel </a:t>
                </a:r>
              </a:p>
              <a:p>
                <a:pPr lvl="2"/>
                <a:r>
                  <a:rPr lang="en-US" dirty="0"/>
                  <a:t>(we can create many indexes in parallel with different seeds)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30D3E6F-9758-90F3-F64C-29D782EE53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4"/>
                <a:stretch>
                  <a:fillRect l="-1711" t="-3780" r="-1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60741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642A65C-C1D3-4499-AD25-9B2F966E70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Method for mapping vector,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, to 1 bit</a:t>
                </a:r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642A65C-C1D3-4499-AD25-9B2F966E7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65E950F-6919-4CF7-7693-7CFEC2EE372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38931" y="1825625"/>
                <a:ext cx="6865057" cy="43513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Use seed to generate,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 random vector with same length 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map an embedding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bytes,</a:t>
                </a:r>
              </a:p>
              <a:p>
                <a:pPr lvl="1"/>
                <a:r>
                  <a:rPr lang="en-US" dirty="0"/>
                  <a:t>Repeat recipe above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times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vectors,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 need to store random bytes</a:t>
                </a:r>
              </a:p>
              <a:p>
                <a:pPr lvl="1"/>
                <a:r>
                  <a:rPr lang="en-US" dirty="0"/>
                  <a:t>They can be created from seed (just in time)</a:t>
                </a:r>
              </a:p>
              <a:p>
                <a:r>
                  <a:rPr lang="en-US" dirty="0"/>
                  <a:t>Claim: Hamming Distances on random bytes are related to cosines (see plot)</a:t>
                </a:r>
              </a:p>
              <a:p>
                <a:pPr lvl="1"/>
                <a:r>
                  <a:rPr lang="en-US" dirty="0"/>
                  <a:t>Thus, documents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will have relatively large cosines</a:t>
                </a: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65E950F-6919-4CF7-7693-7CFEC2EE37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38931" y="1825625"/>
                <a:ext cx="6865057" cy="4351338"/>
              </a:xfrm>
              <a:blipFill>
                <a:blip r:embed="rId3"/>
                <a:stretch>
                  <a:fillRect l="-1107" t="-3198" r="-1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D23A14E-95BC-D0A2-9AB8-A7682106FF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978092" y="1482986"/>
            <a:ext cx="5009889" cy="5009889"/>
          </a:xfrm>
        </p:spPr>
      </p:pic>
    </p:spTree>
    <p:extLst>
      <p:ext uri="{BB962C8B-B14F-4D97-AF65-F5344CB8AC3E}">
        <p14:creationId xmlns:p14="http://schemas.microsoft.com/office/powerpoint/2010/main" val="2331611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717942-4743-16DF-EC98-71B56769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Scholar (S2)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255573-DEA6-5B24-B490-2ADB420AE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Seven Sources</a:t>
            </a:r>
          </a:p>
        </p:txBody>
      </p:sp>
      <p:pic>
        <p:nvPicPr>
          <p:cNvPr id="12" name="Content Placeholder 11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47AE0C78-512C-E398-7BEF-4512F39327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5163" y="2505075"/>
            <a:ext cx="2791144" cy="3684588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D64AF72-D398-0255-4531-89FA9F8AF1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0959" y="1733550"/>
            <a:ext cx="2254736" cy="823912"/>
          </a:xfrm>
        </p:spPr>
        <p:txBody>
          <a:bodyPr/>
          <a:lstStyle/>
          <a:p>
            <a:r>
              <a:rPr lang="en-US" dirty="0"/>
              <a:t>Fields of Study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A9234-6DCA-C3BB-10CF-C7AA8655C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4FC3D-054D-881A-D5D1-3DB46D2D0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B58C7AE2-39B5-5457-46C5-AD8866127FF6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3794166" y="2600324"/>
          <a:ext cx="8288980" cy="38387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72245">
                  <a:extLst>
                    <a:ext uri="{9D8B030D-6E8A-4147-A177-3AD203B41FA5}">
                      <a16:colId xmlns:a16="http://schemas.microsoft.com/office/drawing/2014/main" val="2698831509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4135946230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2756537138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1676388358"/>
                    </a:ext>
                  </a:extLst>
                </a:gridCol>
              </a:tblGrid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Medicine (45M)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Engineering (8M)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Business (4M)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Geology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7219451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Chemistry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Physics (7M)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Sociology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History (2M)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2587854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Computer Science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Psychology (7M)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Geography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Art (2M)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04943330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Biology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Mathematics (5M)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Economics (3M)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Philosophy (1M)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9980273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Materials Science (10M)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Political Science (4M)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Environmental Science (3M)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988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57019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A1E943-4957-9430-694D-95295882277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Materializing large values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A1E943-4957-9430-694D-9529588227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7D23F6-5257-BFE3-64C8-74F82682401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Infeasible to materialize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≈200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million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papers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While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sparse,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is dense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be a sparse matrix</a:t>
                </a:r>
              </a:p>
              <a:p>
                <a:pPr lvl="1"/>
                <a:r>
                  <a:rPr lang="en-US" dirty="0"/>
                  <a:t>Mostly 0</a:t>
                </a:r>
              </a:p>
              <a:p>
                <a:pPr lvl="1"/>
                <a:r>
                  <a:rPr lang="en-US" dirty="0"/>
                  <a:t>Except for large values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7D23F6-5257-BFE3-64C8-74F8268240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95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7AB35F-8A48-E98D-EE4C-267110CBD43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But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we can afford to compute cosines for pairs of papers near one another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In </a:t>
                </a:r>
                <a:r>
                  <a:rPr lang="en-US" dirty="0"/>
                  <a:t>this way,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contains ANN results for all pairs of papers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That covers all (most) of the large values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/>
              </a:p>
              <a:p>
                <a:r>
                  <a:rPr lang="en-US" b="0" dirty="0"/>
                  <a:t>The web server </a:t>
                </a:r>
              </a:p>
              <a:p>
                <a:pPr lvl="1"/>
                <a:r>
                  <a:rPr lang="en-US" b="0" dirty="0"/>
                  <a:t>doesn’t need to run ANN</a:t>
                </a:r>
              </a:p>
              <a:p>
                <a:pPr lvl="1"/>
                <a:r>
                  <a:rPr lang="en-US" dirty="0"/>
                  <a:t>Simple table lookup into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b="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7AB35F-8A48-E98D-EE4C-267110CBD4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4"/>
                <a:stretch>
                  <a:fillRect l="-1956" t="-2616" r="-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CF37EF-5AF0-EA25-DC89-DCE538D29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E20E3-11C2-A940-F6F3-EFA1FA404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6990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2D8C3-989A-2E1B-F016-55C92FC10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Authors, Venues, etc.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C49FB7E-A342-6851-63E0-0AD436B9D4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be authors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be venues</a:t>
                </a:r>
              </a:p>
              <a:p>
                <a:endParaRPr lang="en-US" dirty="0"/>
              </a:p>
              <a:p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are estimates of similar authors </a:t>
                </a:r>
              </a:p>
              <a:p>
                <a:pPr lvl="1"/>
                <a:r>
                  <a:rPr lang="en-US" dirty="0"/>
                  <a:t>and similar venues</a:t>
                </a:r>
              </a:p>
              <a:p>
                <a:r>
                  <a:rPr lang="en-US" dirty="0"/>
                  <a:t>Issues: normalization, storage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C49FB7E-A342-6851-63E0-0AD436B9D4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0DF28F-EC26-063B-241B-FE253F6EE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BA979-17A6-0F60-8162-7ABDEEE05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6561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7624-D6F6-51BE-92D1-DD514900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Conclusions/Deliverables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2E08C-6C95-220C-03B9-07D126967C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GitHub: </a:t>
            </a:r>
          </a:p>
          <a:p>
            <a:pPr lvl="1"/>
            <a:r>
              <a:rPr lang="en-US" dirty="0"/>
              <a:t>massive (but needs editing)</a:t>
            </a:r>
          </a:p>
          <a:p>
            <a:pPr lvl="1"/>
            <a:r>
              <a:rPr lang="en-US" dirty="0"/>
              <a:t>slides, code, reading list</a:t>
            </a:r>
          </a:p>
          <a:p>
            <a:pPr lvl="1"/>
            <a:r>
              <a:rPr lang="en-US" dirty="0"/>
              <a:t>pointers to large files on Globus</a:t>
            </a:r>
          </a:p>
          <a:p>
            <a:r>
              <a:rPr lang="en-US" dirty="0"/>
              <a:t>Web Server</a:t>
            </a:r>
          </a:p>
          <a:p>
            <a:pPr lvl="1"/>
            <a:r>
              <a:rPr lang="en-US" dirty="0"/>
              <a:t>Recommendations</a:t>
            </a:r>
          </a:p>
          <a:p>
            <a:pPr lvl="2"/>
            <a:r>
              <a:rPr lang="en-US" dirty="0"/>
              <a:t>Input: queries for documents</a:t>
            </a:r>
          </a:p>
          <a:p>
            <a:pPr lvl="2"/>
            <a:r>
              <a:rPr lang="en-US" dirty="0"/>
              <a:t>Output: recommendations (docs)</a:t>
            </a:r>
          </a:p>
          <a:p>
            <a:pPr lvl="3"/>
            <a:r>
              <a:rPr lang="en-US" dirty="0"/>
              <a:t>What Should I read?  Cite?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D643F7-BAD1-1C6C-D3DD-FD206C4A15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Resources </a:t>
            </a:r>
          </a:p>
          <a:p>
            <a:pPr lvl="1"/>
            <a:r>
              <a:rPr lang="en-US" dirty="0"/>
              <a:t>Data behind web server: </a:t>
            </a:r>
          </a:p>
          <a:p>
            <a:pPr lvl="2"/>
            <a:r>
              <a:rPr lang="en-US" dirty="0"/>
              <a:t>citation graph</a:t>
            </a:r>
          </a:p>
          <a:p>
            <a:pPr lvl="2"/>
            <a:r>
              <a:rPr lang="en-US" dirty="0"/>
              <a:t>embeddings</a:t>
            </a:r>
          </a:p>
          <a:p>
            <a:pPr lvl="2"/>
            <a:r>
              <a:rPr lang="en-US" dirty="0"/>
              <a:t>indexes for approx. nearest neighbors</a:t>
            </a:r>
          </a:p>
          <a:p>
            <a:pPr lvl="2"/>
            <a:r>
              <a:rPr lang="en-US" dirty="0"/>
              <a:t>pairs of </a:t>
            </a:r>
            <a:r>
              <a:rPr lang="en-US" dirty="0" err="1"/>
              <a:t>corpusIds</a:t>
            </a:r>
            <a:r>
              <a:rPr lang="en-US" dirty="0"/>
              <a:t> with large cosines</a:t>
            </a:r>
          </a:p>
          <a:p>
            <a:pPr lvl="2"/>
            <a:r>
              <a:rPr lang="en-US" dirty="0"/>
              <a:t>all of the above for</a:t>
            </a:r>
          </a:p>
          <a:p>
            <a:pPr lvl="3"/>
            <a:r>
              <a:rPr lang="en-US" dirty="0"/>
              <a:t>Specter1, Specter2, </a:t>
            </a:r>
            <a:r>
              <a:rPr lang="en-US" dirty="0" err="1"/>
              <a:t>SciNCL</a:t>
            </a:r>
            <a:r>
              <a:rPr lang="en-US" dirty="0"/>
              <a:t>, </a:t>
            </a:r>
            <a:r>
              <a:rPr lang="en-US" dirty="0" err="1"/>
              <a:t>ProNE</a:t>
            </a:r>
            <a:endParaRPr lang="en-US" dirty="0"/>
          </a:p>
          <a:p>
            <a:pPr lvl="3"/>
            <a:r>
              <a:rPr lang="en-US" dirty="0"/>
              <a:t>x100 bins for </a:t>
            </a:r>
            <a:r>
              <a:rPr lang="en-US" dirty="0" err="1"/>
              <a:t>ProNE</a:t>
            </a:r>
            <a:r>
              <a:rPr lang="en-US" dirty="0"/>
              <a:t> </a:t>
            </a:r>
          </a:p>
          <a:p>
            <a:r>
              <a:rPr lang="en-US" dirty="0"/>
              <a:t>Evaluations &amp; Benchmarks</a:t>
            </a:r>
          </a:p>
          <a:p>
            <a:pPr lvl="1"/>
            <a:r>
              <a:rPr lang="en-US" dirty="0"/>
              <a:t>Intrinsic and Extrinsic evaluations</a:t>
            </a:r>
          </a:p>
          <a:p>
            <a:pPr lvl="1"/>
            <a:r>
              <a:rPr lang="en-US" dirty="0"/>
              <a:t>Perplexity, Random Walks, Link Prediction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7ACA2-D8C7-916F-B581-E8E8795F3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EC6E0C-D9FF-3AD0-0EC4-F6FD9E764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2960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B1448-6C00-0807-AACA-29A6A3257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D141A-A9FE-3D42-1FF1-7723685F6E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1.5 hours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1DF9D5-C01B-3AB4-9068-F4AA6E48EB7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Intro (Ken) – 20 minutes</a:t>
            </a:r>
          </a:p>
          <a:p>
            <a:r>
              <a:rPr lang="en-US" dirty="0"/>
              <a:t>Centroids/Related Work </a:t>
            </a:r>
          </a:p>
          <a:p>
            <a:pPr lvl="1"/>
            <a:r>
              <a:rPr lang="en-US" dirty="0"/>
              <a:t>(Rodolfo) – 15 minutes</a:t>
            </a:r>
          </a:p>
          <a:p>
            <a:r>
              <a:rPr lang="en-US" dirty="0"/>
              <a:t>Bins </a:t>
            </a:r>
          </a:p>
          <a:p>
            <a:pPr lvl="1"/>
            <a:r>
              <a:rPr lang="en-US" dirty="0"/>
              <a:t>(Shabnam) – 15 minutes</a:t>
            </a:r>
          </a:p>
          <a:p>
            <a:pPr lvl="1"/>
            <a:r>
              <a:rPr lang="en-US" dirty="0"/>
              <a:t>Forecasting over time</a:t>
            </a:r>
          </a:p>
          <a:p>
            <a:pPr lvl="1"/>
            <a:r>
              <a:rPr lang="en-US" dirty="0"/>
              <a:t>Losses + Time &amp; Space</a:t>
            </a:r>
          </a:p>
          <a:p>
            <a:r>
              <a:rPr lang="en-US" dirty="0"/>
              <a:t>Production Runs </a:t>
            </a:r>
          </a:p>
          <a:p>
            <a:pPr lvl="1"/>
            <a:r>
              <a:rPr lang="en-US" dirty="0"/>
              <a:t>(Ben) – 10 minutes</a:t>
            </a:r>
          </a:p>
          <a:p>
            <a:pPr lvl="1"/>
            <a:r>
              <a:rPr lang="en-US" dirty="0"/>
              <a:t>Time &amp; Space</a:t>
            </a:r>
          </a:p>
          <a:p>
            <a:r>
              <a:rPr lang="en-US" dirty="0"/>
              <a:t>Break – 30 minutes</a:t>
            </a:r>
          </a:p>
          <a:p>
            <a:pPr lvl="1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0BA3A76-E708-52A3-6858-3EB002C9CC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1.5 hours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646ECA-D6E9-621C-B836-52FB304B58D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Perplexity (</a:t>
            </a:r>
            <a:r>
              <a:rPr lang="en-US" dirty="0" err="1"/>
              <a:t>Abteen</a:t>
            </a:r>
            <a:r>
              <a:rPr lang="en-US" dirty="0"/>
              <a:t>) – 20 minutes</a:t>
            </a:r>
          </a:p>
          <a:p>
            <a:pPr lvl="1"/>
            <a:r>
              <a:rPr lang="en-US" dirty="0"/>
              <a:t>Random Walks (Peter) – 10 minutes</a:t>
            </a:r>
          </a:p>
          <a:p>
            <a:pPr lvl="1"/>
            <a:r>
              <a:rPr lang="en-US" dirty="0"/>
              <a:t>Link Prediction (Peter) – 10 minutes</a:t>
            </a:r>
          </a:p>
          <a:p>
            <a:pPr lvl="1"/>
            <a:r>
              <a:rPr lang="en-US" dirty="0"/>
              <a:t>Time prediction (Melissa) – 15 minutes</a:t>
            </a:r>
          </a:p>
          <a:p>
            <a:pPr lvl="1"/>
            <a:r>
              <a:rPr lang="en-US" dirty="0"/>
              <a:t>GNNs (Sandeep, Hui) – 15 minutes</a:t>
            </a:r>
          </a:p>
          <a:p>
            <a:r>
              <a:rPr lang="en-US" dirty="0"/>
              <a:t>Deliverables/Conclusions </a:t>
            </a:r>
          </a:p>
          <a:p>
            <a:pPr lvl="1"/>
            <a:r>
              <a:rPr lang="en-US" dirty="0"/>
              <a:t>(Ken) – 5 minutes</a:t>
            </a:r>
          </a:p>
          <a:p>
            <a:r>
              <a:rPr lang="en-US" dirty="0"/>
              <a:t>Questions – 15 minutes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6F089-9532-A03A-BA9E-515509B92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1333F-E9BE-9B4C-1DDA-9071B0E1C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477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A65C196-6CD3-52A4-DBDC-53FD42C711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47A569F-191F-2A59-681B-D1A00C49F8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C3EB0-BEC9-1895-7E1B-EF59791D7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C05BBA-2B5E-6B1F-51AD-C79FFE380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371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0A317-E6F5-0077-A206-62F69BF72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Production Runs: 80% Complete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C2FC1A6-88DD-237C-B0DF-C013BB0AF5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6753964"/>
              </p:ext>
            </p:extLst>
          </p:nvPr>
        </p:nvGraphicFramePr>
        <p:xfrm>
          <a:off x="838200" y="1825625"/>
          <a:ext cx="9639289" cy="43586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6299">
                  <a:extLst>
                    <a:ext uri="{9D8B030D-6E8A-4147-A177-3AD203B41FA5}">
                      <a16:colId xmlns:a16="http://schemas.microsoft.com/office/drawing/2014/main" val="4245722666"/>
                    </a:ext>
                  </a:extLst>
                </a:gridCol>
                <a:gridCol w="876299">
                  <a:extLst>
                    <a:ext uri="{9D8B030D-6E8A-4147-A177-3AD203B41FA5}">
                      <a16:colId xmlns:a16="http://schemas.microsoft.com/office/drawing/2014/main" val="2104063244"/>
                    </a:ext>
                  </a:extLst>
                </a:gridCol>
                <a:gridCol w="876299">
                  <a:extLst>
                    <a:ext uri="{9D8B030D-6E8A-4147-A177-3AD203B41FA5}">
                      <a16:colId xmlns:a16="http://schemas.microsoft.com/office/drawing/2014/main" val="2678033724"/>
                    </a:ext>
                  </a:extLst>
                </a:gridCol>
                <a:gridCol w="876299">
                  <a:extLst>
                    <a:ext uri="{9D8B030D-6E8A-4147-A177-3AD203B41FA5}">
                      <a16:colId xmlns:a16="http://schemas.microsoft.com/office/drawing/2014/main" val="1784127104"/>
                    </a:ext>
                  </a:extLst>
                </a:gridCol>
                <a:gridCol w="876299">
                  <a:extLst>
                    <a:ext uri="{9D8B030D-6E8A-4147-A177-3AD203B41FA5}">
                      <a16:colId xmlns:a16="http://schemas.microsoft.com/office/drawing/2014/main" val="3714880150"/>
                    </a:ext>
                  </a:extLst>
                </a:gridCol>
                <a:gridCol w="876299">
                  <a:extLst>
                    <a:ext uri="{9D8B030D-6E8A-4147-A177-3AD203B41FA5}">
                      <a16:colId xmlns:a16="http://schemas.microsoft.com/office/drawing/2014/main" val="1547079189"/>
                    </a:ext>
                  </a:extLst>
                </a:gridCol>
                <a:gridCol w="876299">
                  <a:extLst>
                    <a:ext uri="{9D8B030D-6E8A-4147-A177-3AD203B41FA5}">
                      <a16:colId xmlns:a16="http://schemas.microsoft.com/office/drawing/2014/main" val="1128251791"/>
                    </a:ext>
                  </a:extLst>
                </a:gridCol>
                <a:gridCol w="876299">
                  <a:extLst>
                    <a:ext uri="{9D8B030D-6E8A-4147-A177-3AD203B41FA5}">
                      <a16:colId xmlns:a16="http://schemas.microsoft.com/office/drawing/2014/main" val="4243108969"/>
                    </a:ext>
                  </a:extLst>
                </a:gridCol>
                <a:gridCol w="876299">
                  <a:extLst>
                    <a:ext uri="{9D8B030D-6E8A-4147-A177-3AD203B41FA5}">
                      <a16:colId xmlns:a16="http://schemas.microsoft.com/office/drawing/2014/main" val="623978460"/>
                    </a:ext>
                  </a:extLst>
                </a:gridCol>
                <a:gridCol w="876299">
                  <a:extLst>
                    <a:ext uri="{9D8B030D-6E8A-4147-A177-3AD203B41FA5}">
                      <a16:colId xmlns:a16="http://schemas.microsoft.com/office/drawing/2014/main" val="3157693079"/>
                    </a:ext>
                  </a:extLst>
                </a:gridCol>
                <a:gridCol w="876299">
                  <a:extLst>
                    <a:ext uri="{9D8B030D-6E8A-4147-A177-3AD203B41FA5}">
                      <a16:colId xmlns:a16="http://schemas.microsoft.com/office/drawing/2014/main" val="3328906060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542382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867547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030105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663787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269598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✖︎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✖︎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✖︎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57622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9743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✖︎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✖︎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100739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✖︎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✖︎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38765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✖︎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✖︎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✖︎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✖︎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✖︎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✖︎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✖︎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16832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✖︎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✖︎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✖︎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✖︎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✖︎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✖︎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756287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28C01-D7B4-DA98-EA2C-0F7B1CE3F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CD87D9-1388-6AB6-6E2C-39643E1C6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8670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6C873-DFE4-FE78-B581-8BA7C12D9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Value: Author Contributions + Audience Appreciation</a:t>
            </a:r>
            <a:br>
              <a:rPr lang="en-US" sz="4000" dirty="0"/>
            </a:br>
            <a:r>
              <a:rPr lang="en-US" sz="4000" dirty="0"/>
              <a:t>(Literature is a conversation, like social media)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27F6A21-D064-D9B1-FBBF-786A8F0D5A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Author Contributions</a:t>
            </a:r>
          </a:p>
          <a:p>
            <a:pPr lvl="1"/>
            <a:r>
              <a:rPr lang="en-US" dirty="0"/>
              <a:t>Time Invariant</a:t>
            </a:r>
          </a:p>
          <a:p>
            <a:pPr lvl="1"/>
            <a:r>
              <a:rPr lang="en-US" dirty="0"/>
              <a:t>Does not change after publication</a:t>
            </a:r>
          </a:p>
          <a:p>
            <a:r>
              <a:rPr lang="en-US" dirty="0"/>
              <a:t>Audience Appreciation</a:t>
            </a:r>
          </a:p>
          <a:p>
            <a:pPr lvl="1"/>
            <a:r>
              <a:rPr lang="en-US" dirty="0"/>
              <a:t>Evolves over time</a:t>
            </a:r>
          </a:p>
          <a:p>
            <a:pPr lvl="1"/>
            <a:r>
              <a:rPr lang="en-US" dirty="0"/>
              <a:t>Behavioral Signals</a:t>
            </a:r>
          </a:p>
          <a:p>
            <a:pPr lvl="2"/>
            <a:r>
              <a:rPr lang="en-US" dirty="0"/>
              <a:t>Views</a:t>
            </a:r>
          </a:p>
          <a:p>
            <a:pPr lvl="2"/>
            <a:r>
              <a:rPr lang="en-US" dirty="0"/>
              <a:t>Citations</a:t>
            </a:r>
          </a:p>
        </p:txBody>
      </p:sp>
      <p:pic>
        <p:nvPicPr>
          <p:cNvPr id="14" name="Content Placeholder 13" descr="A picture containing line, plot, slope, screenshot&#10;&#10;Description automatically generated">
            <a:extLst>
              <a:ext uri="{FF2B5EF4-FFF2-40B4-BE49-F238E27FC236}">
                <a16:creationId xmlns:a16="http://schemas.microsoft.com/office/drawing/2014/main" id="{29FD0CD3-55A8-DCDB-13B3-DD2570C904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07759" y="3429000"/>
            <a:ext cx="7509092" cy="306387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05CAE-F0AE-C05F-9F48-4DE2DD3D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0A684-EEDF-7FA0-EB87-A19DCCCD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46</a:t>
            </a:fld>
            <a:endParaRPr lang="en-US"/>
          </a:p>
        </p:txBody>
      </p:sp>
      <p:pic>
        <p:nvPicPr>
          <p:cNvPr id="16" name="Picture 15" descr="A screenshot of a website&#10;&#10;Description automatically generated with low confidence">
            <a:extLst>
              <a:ext uri="{FF2B5EF4-FFF2-40B4-BE49-F238E27FC236}">
                <a16:creationId xmlns:a16="http://schemas.microsoft.com/office/drawing/2014/main" id="{B6526378-7E19-E707-3412-320D41D30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102" y="1783720"/>
            <a:ext cx="6073446" cy="1583793"/>
          </a:xfrm>
          <a:prstGeom prst="rect">
            <a:avLst/>
          </a:prstGeom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CBD77A7D-C7AA-16B1-27ED-EABE17720358}"/>
              </a:ext>
            </a:extLst>
          </p:cNvPr>
          <p:cNvSpPr/>
          <p:nvPr/>
        </p:nvSpPr>
        <p:spPr>
          <a:xfrm rot="10800000">
            <a:off x="7649429" y="4527857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514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6ECE4-1103-8358-77F2-4401A109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Citing Sentences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Citing sentence(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): </a:t>
                </a:r>
              </a:p>
              <a:p>
                <a:pPr lvl="1"/>
                <a:r>
                  <a:rPr lang="en-US" dirty="0"/>
                  <a:t>Sentence in another doc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cites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600" dirty="0"/>
              </a:p>
              <a:p>
                <a:r>
                  <a:rPr lang="en-US" sz="2900" dirty="0"/>
                  <a:t>Example: </a:t>
                </a:r>
              </a:p>
              <a:p>
                <a:pPr lvl="1"/>
                <a:r>
                  <a:rPr lang="en-US" dirty="0"/>
                  <a:t>Turing (1936) has high impact (citations)</a:t>
                </a:r>
              </a:p>
              <a:p>
                <a:pPr lvl="1"/>
                <a:r>
                  <a:rPr lang="en-US" dirty="0"/>
                  <a:t>Why?  Introduced: </a:t>
                </a:r>
              </a:p>
              <a:p>
                <a:pPr lvl="2"/>
                <a:r>
                  <a:rPr lang="en-US" i="1" dirty="0"/>
                  <a:t>Turing Machine </a:t>
                </a:r>
                <a:r>
                  <a:rPr lang="en-US" dirty="0"/>
                  <a:t>&amp;</a:t>
                </a:r>
                <a:r>
                  <a:rPr lang="en-US" i="1" dirty="0"/>
                  <a:t> Halting Problem</a:t>
                </a:r>
              </a:p>
              <a:p>
                <a:pPr lvl="1"/>
                <a:r>
                  <a:rPr lang="en-US" dirty="0"/>
                  <a:t>Those terms are common in citing sentences, </a:t>
                </a:r>
              </a:p>
              <a:p>
                <a:pPr lvl="2"/>
                <a:r>
                  <a:rPr lang="en-US" dirty="0"/>
                  <a:t>but not mentioned in Turing (1936)</a:t>
                </a:r>
              </a:p>
              <a:p>
                <a:pPr lvl="2"/>
                <a:r>
                  <a:rPr lang="en-US" dirty="0"/>
                  <a:t>(he didn’t name anything after himself)</a:t>
                </a:r>
              </a:p>
              <a:p>
                <a:r>
                  <a:rPr lang="en-US" dirty="0"/>
                  <a:t>Benefit to society: </a:t>
                </a:r>
              </a:p>
              <a:p>
                <a:pPr lvl="1"/>
                <a:r>
                  <a:rPr lang="en-US" dirty="0"/>
                  <a:t>Author contributions (primary source), plus</a:t>
                </a:r>
              </a:p>
              <a:p>
                <a:pPr lvl="1"/>
                <a:r>
                  <a:rPr lang="en-US" dirty="0"/>
                  <a:t>Audience appreciation (subsequent literature, secondary sources)</a:t>
                </a:r>
              </a:p>
              <a:p>
                <a:pPr lvl="2"/>
                <a:r>
                  <a:rPr lang="en-US" dirty="0"/>
                  <a:t>Citing sentences in subsequent literature explain why</a:t>
                </a:r>
              </a:p>
              <a:p>
                <a:pPr lvl="2"/>
                <a:r>
                  <a:rPr lang="en-US" dirty="0"/>
                  <a:t>Contribution is important to contemporary literature in contemporary terms</a:t>
                </a:r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BD3BB-08FE-0A9F-044F-CC05F1594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53595-0642-58C8-CF99-1C77C687D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47</a:t>
            </a:fld>
            <a:endParaRPr lang="en-US"/>
          </a:p>
        </p:txBody>
      </p:sp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5A5972C9-D454-B87B-5FD3-2B6A890B936C}"/>
              </a:ext>
            </a:extLst>
          </p:cNvPr>
          <p:cNvSpPr/>
          <p:nvPr/>
        </p:nvSpPr>
        <p:spPr>
          <a:xfrm>
            <a:off x="6480709" y="1825625"/>
            <a:ext cx="2429961" cy="794582"/>
          </a:xfrm>
          <a:prstGeom prst="wedgeRoundRectCallout">
            <a:avLst>
              <a:gd name="adj1" fmla="val -71443"/>
              <a:gd name="adj2" fmla="val 1140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Anchor Text in Web Search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64104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B02E-447B-439D-BA1A-68A91F7C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Similarities:</a:t>
            </a:r>
            <a:br>
              <a:rPr lang="en-US" dirty="0"/>
            </a:br>
            <a:r>
              <a:rPr lang="en-US" dirty="0"/>
              <a:t>Use Cases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D62BB0-4E2F-16CB-2C58-8500AE3F68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Recommendations</a:t>
                </a:r>
              </a:p>
              <a:p>
                <a:pPr lvl="1"/>
                <a:r>
                  <a:rPr lang="en-US" dirty="0"/>
                  <a:t>What should I read?</a:t>
                </a:r>
              </a:p>
              <a:p>
                <a:pPr lvl="1"/>
                <a:r>
                  <a:rPr lang="en-US" dirty="0"/>
                  <a:t>What should I cite?</a:t>
                </a:r>
              </a:p>
              <a:p>
                <a:r>
                  <a:rPr lang="en-US" dirty="0"/>
                  <a:t>Finding experts (</a:t>
                </a:r>
                <a:r>
                  <a:rPr lang="en-US" i="1" dirty="0"/>
                  <a:t>who knows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Similar to above, but answer is a contact (as opposed to a paper)</a:t>
                </a:r>
              </a:p>
              <a:p>
                <a:r>
                  <a:rPr lang="en-US" dirty="0"/>
                  <a:t>Routing submissions to reviewers</a:t>
                </a:r>
              </a:p>
              <a:p>
                <a:pPr lvl="1"/>
                <a:r>
                  <a:rPr lang="en-US" dirty="0"/>
                  <a:t>Features: titles, abstracts, full text, references</a:t>
                </a:r>
              </a:p>
              <a:p>
                <a:r>
                  <a:rPr lang="en-US" dirty="0"/>
                  <a:t>Summarization (of sets of documents): </a:t>
                </a:r>
              </a:p>
              <a:p>
                <a:pPr lvl="1"/>
                <a:r>
                  <a:rPr lang="en-US" dirty="0"/>
                  <a:t>Standard methods (e.g., </a:t>
                </a:r>
                <a:r>
                  <a:rPr lang="en-US" dirty="0" err="1"/>
                  <a:t>tl;dr</a:t>
                </a:r>
                <a:r>
                  <a:rPr lang="en-US" dirty="0"/>
                  <a:t>): summarize each doc, one at a time</a:t>
                </a:r>
              </a:p>
              <a:p>
                <a:pPr lvl="1"/>
                <a:r>
                  <a:rPr lang="en-US" dirty="0"/>
                  <a:t>Alternative: capture similarities &amp; differences among clusters</a:t>
                </a:r>
              </a:p>
              <a:p>
                <a:pPr lvl="2"/>
                <a:r>
                  <a:rPr lang="en-US" dirty="0"/>
                  <a:t>Authors’ Perspective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 </m:t>
                    </m:r>
                  </m:oMath>
                </a14:m>
                <a:r>
                  <a:rPr lang="en-US" dirty="0"/>
                  <a:t>Contemporary Audience</a:t>
                </a:r>
              </a:p>
              <a:p>
                <a:pPr lvl="2"/>
                <a:r>
                  <a:rPr lang="en-US" dirty="0"/>
                  <a:t>Readers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Writers; Then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Now; Abstracts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Citing Sentences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D62BB0-4E2F-16CB-2C58-8500AE3F68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0A3E587-72BB-9D0A-3A7C-522E233D7E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36" b="1590"/>
          <a:stretch/>
        </p:blipFill>
        <p:spPr>
          <a:xfrm>
            <a:off x="6702010" y="0"/>
            <a:ext cx="5277398" cy="2107870"/>
          </a:xfrm>
          <a:prstGeom prst="rect">
            <a:avLst/>
          </a:prstGeom>
        </p:spPr>
      </p:pic>
      <p:pic>
        <p:nvPicPr>
          <p:cNvPr id="8" name="Picture 7" descr="A blue and white sign with black text&#10;&#10;Description automatically generated with low confidence">
            <a:extLst>
              <a:ext uri="{FF2B5EF4-FFF2-40B4-BE49-F238E27FC236}">
                <a16:creationId xmlns:a16="http://schemas.microsoft.com/office/drawing/2014/main" id="{64EB0816-887D-57AE-7E92-75654B3F6E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929"/>
          <a:stretch/>
        </p:blipFill>
        <p:spPr>
          <a:xfrm>
            <a:off x="6790624" y="2107870"/>
            <a:ext cx="5277398" cy="954728"/>
          </a:xfrm>
          <a:prstGeom prst="rect">
            <a:avLst/>
          </a:prstGeom>
        </p:spPr>
      </p:pic>
      <p:pic>
        <p:nvPicPr>
          <p:cNvPr id="10" name="Picture 9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A7325D27-FE87-02F0-7919-75A07E2B4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2651" y="3062598"/>
            <a:ext cx="2155371" cy="941137"/>
          </a:xfrm>
          <a:prstGeom prst="rect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721B977-8BB2-26AA-8CB5-444FA51A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3A1897-4D5B-E6A1-D0A5-7112CC82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6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211E6-3806-03A0-599D-885A28505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Bad/Misleading Values:</a:t>
            </a:r>
            <a:br>
              <a:rPr lang="en-US" dirty="0"/>
            </a:br>
            <a:r>
              <a:rPr lang="en-US" dirty="0"/>
              <a:t>Redundancy </a:t>
            </a:r>
            <a:r>
              <a:rPr lang="en-US" dirty="0">
                <a:sym typeface="Wingdings" pitchFamily="2" charset="2"/>
              </a:rPr>
              <a:t> Robustness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EBC4-8923-4B53-76B4-B74F99B042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Hard to parse documents</a:t>
                </a:r>
              </a:p>
              <a:p>
                <a:r>
                  <a:rPr lang="en-US" dirty="0"/>
                  <a:t>Abstracts can be wrong </a:t>
                </a:r>
              </a:p>
              <a:p>
                <a:endParaRPr lang="en-US" dirty="0"/>
              </a:p>
              <a:p>
                <a:r>
                  <a:rPr lang="en-US" dirty="0"/>
                  <a:t>Multiple Representations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Error detection</a:t>
                </a:r>
              </a:p>
              <a:p>
                <a:pPr lvl="1"/>
                <a:r>
                  <a:rPr lang="en-US" dirty="0"/>
                  <a:t>Specter: depends on abstracts</a:t>
                </a:r>
              </a:p>
              <a:p>
                <a:pPr lvl="1"/>
                <a:r>
                  <a:rPr lang="en-US" dirty="0"/>
                  <a:t>Proposed: depends on links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large,</a:t>
                </a:r>
              </a:p>
              <a:p>
                <a:pPr lvl="1"/>
                <a:r>
                  <a:rPr lang="en-US" dirty="0"/>
                  <a:t>one of them is probably wrong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EBC4-8923-4B53-76B4-B74F99B04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0BE2E5-1506-E9BD-5847-92E47783C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BC8A5-D986-BFB3-09C7-EC25F0350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49</a:t>
            </a:fld>
            <a:endParaRPr lang="en-US"/>
          </a:p>
        </p:txBody>
      </p:sp>
      <p:pic>
        <p:nvPicPr>
          <p:cNvPr id="8" name="Picture 7" descr="A picture containing text, font, screenshot, white&#10;&#10;Description automatically generated">
            <a:extLst>
              <a:ext uri="{FF2B5EF4-FFF2-40B4-BE49-F238E27FC236}">
                <a16:creationId xmlns:a16="http://schemas.microsoft.com/office/drawing/2014/main" id="{6217511D-8872-3DA6-7667-A3651CA0A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423" y="5498811"/>
            <a:ext cx="7772400" cy="135630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41C407F-C0D4-65A4-379A-89DBC6531CFF}"/>
              </a:ext>
            </a:extLst>
          </p:cNvPr>
          <p:cNvSpPr/>
          <p:nvPr/>
        </p:nvSpPr>
        <p:spPr>
          <a:xfrm>
            <a:off x="2998519" y="5611092"/>
            <a:ext cx="1419101" cy="111038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9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web page&#10;&#10;Description automatically generated with medium confidence">
            <a:extLst>
              <a:ext uri="{FF2B5EF4-FFF2-40B4-BE49-F238E27FC236}">
                <a16:creationId xmlns:a16="http://schemas.microsoft.com/office/drawing/2014/main" id="{F5DBBEE7-490E-9AA9-2A95-8CDED4FBC8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76" y="23735"/>
            <a:ext cx="9021350" cy="64928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66514E-469A-EE5B-DD2D-4EC055231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4878" y="5408341"/>
            <a:ext cx="9019546" cy="948009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sz="3200" dirty="0">
                <a:hlinkClick r:id="rId3"/>
              </a:rPr>
              <a:t>https://github.com/kwchurch/JSALT_Better_Together</a:t>
            </a:r>
            <a:r>
              <a:rPr lang="en-US" sz="3200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FAEB2-0C09-0BA6-DB40-C66E67A77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A5AE8D-F439-C295-EE79-E728EDDE1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</a:t>
            </a:fld>
            <a:endParaRPr lang="en-US"/>
          </a:p>
        </p:txBody>
      </p: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6BDFE812-6D22-BE3F-B2BA-7AA337E55C86}"/>
              </a:ext>
            </a:extLst>
          </p:cNvPr>
          <p:cNvSpPr/>
          <p:nvPr/>
        </p:nvSpPr>
        <p:spPr>
          <a:xfrm>
            <a:off x="3871331" y="3958439"/>
            <a:ext cx="1681976" cy="1289642"/>
          </a:xfrm>
          <a:prstGeom prst="wedgeRoundRectCallout">
            <a:avLst>
              <a:gd name="adj1" fmla="val -196681"/>
              <a:gd name="adj2" fmla="val -1903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including these slides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192;p14">
                <a:extLst>
                  <a:ext uri="{FF2B5EF4-FFF2-40B4-BE49-F238E27FC236}">
                    <a16:creationId xmlns:a16="http://schemas.microsoft.com/office/drawing/2014/main" id="{0771DFE6-DE61-A236-C369-3FE886D90C4B}"/>
                  </a:ext>
                </a:extLst>
              </p:cNvPr>
              <p:cNvSpPr/>
              <p:nvPr/>
            </p:nvSpPr>
            <p:spPr>
              <a:xfrm>
                <a:off x="5126308" y="1862254"/>
                <a:ext cx="3248258" cy="1460809"/>
              </a:xfrm>
              <a:prstGeom prst="wedgeRoundRectCallout">
                <a:avLst>
                  <a:gd name="adj1" fmla="val -111610"/>
                  <a:gd name="adj2" fmla="val 89854"/>
                  <a:gd name="adj3" fmla="val 16667"/>
                </a:avLst>
              </a:prstGeom>
              <a:solidFill>
                <a:schemeClr val="accent1"/>
              </a:solidFill>
              <a:ln w="25400" cap="flat" cmpd="sng">
                <a:solidFill>
                  <a:srgbClr val="10284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Embedding: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(N=200M papers,</a:t>
                </a: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and K=768 dims) </a:t>
                </a:r>
              </a:p>
            </p:txBody>
          </p:sp>
        </mc:Choice>
        <mc:Fallback xmlns="">
          <p:sp>
            <p:nvSpPr>
              <p:cNvPr id="11" name="Google Shape;192;p14">
                <a:extLst>
                  <a:ext uri="{FF2B5EF4-FFF2-40B4-BE49-F238E27FC236}">
                    <a16:creationId xmlns:a16="http://schemas.microsoft.com/office/drawing/2014/main" id="{0771DFE6-DE61-A236-C369-3FE886D90C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308" y="1862254"/>
                <a:ext cx="3248258" cy="1460809"/>
              </a:xfrm>
              <a:prstGeom prst="wedgeRoundRectCallout">
                <a:avLst>
                  <a:gd name="adj1" fmla="val -111610"/>
                  <a:gd name="adj2" fmla="val 89854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 w="25400" cap="flat" cmpd="sng">
                <a:solidFill>
                  <a:srgbClr val="10284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859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4CC05D70-843E-B2DA-8334-9C0C464D3E6F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41393" y="58503"/>
          <a:ext cx="12109213" cy="65981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5170">
                  <a:extLst>
                    <a:ext uri="{9D8B030D-6E8A-4147-A177-3AD203B41FA5}">
                      <a16:colId xmlns:a16="http://schemas.microsoft.com/office/drawing/2014/main" val="2315892687"/>
                    </a:ext>
                  </a:extLst>
                </a:gridCol>
                <a:gridCol w="790222">
                  <a:extLst>
                    <a:ext uri="{9D8B030D-6E8A-4147-A177-3AD203B41FA5}">
                      <a16:colId xmlns:a16="http://schemas.microsoft.com/office/drawing/2014/main" val="2005890574"/>
                    </a:ext>
                  </a:extLst>
                </a:gridCol>
                <a:gridCol w="1091259">
                  <a:extLst>
                    <a:ext uri="{9D8B030D-6E8A-4147-A177-3AD203B41FA5}">
                      <a16:colId xmlns:a16="http://schemas.microsoft.com/office/drawing/2014/main" val="4003630917"/>
                    </a:ext>
                  </a:extLst>
                </a:gridCol>
                <a:gridCol w="9452562">
                  <a:extLst>
                    <a:ext uri="{9D8B030D-6E8A-4147-A177-3AD203B41FA5}">
                      <a16:colId xmlns:a16="http://schemas.microsoft.com/office/drawing/2014/main" val="85394569"/>
                    </a:ext>
                  </a:extLst>
                </a:gridCol>
              </a:tblGrid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Rank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Specter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Proposed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sng" strike="noStrike" dirty="0">
                          <a:effectLst/>
                        </a:rPr>
                        <a:t>Paper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tint val="20000"/>
                        <a:alpha val="1008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59835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query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"/>
                        </a:rPr>
                        <a:t>1097: On stress and linguistic rhythm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7143103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429950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3"/>
                        </a:rPr>
                        <a:t>0: Linguistic Society of America Structure and Intonation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063064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475: Preliminaries to linguistic phonetics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663368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25: Linguistic Society of America On the Definition of Word by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2145647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6"/>
                        </a:rPr>
                        <a:t>37: On some defferences between Chinese and Japanese '-Wh'-elements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3804135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7"/>
                        </a:rPr>
                        <a:t>2: Some accentuation properties in Japanese and lexical phonology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1558195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8"/>
                        </a:rPr>
                        <a:t>6: Two Types of Zi-Verbs in Japanese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8031042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0.097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9"/>
                        </a:rPr>
                        <a:t>15: The Value of Natural Sounds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0803297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0.089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0"/>
                        </a:rPr>
                        <a:t>16: Re-Examining the Foundations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155742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0.106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1"/>
                        </a:rPr>
                        <a:t>8: Facts and Faith in Biblical History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678688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65688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2"/>
                        </a:rPr>
                        <a:t>226: The phonology of rhythm in English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439093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3"/>
                        </a:rPr>
                        <a:t>74: A grid-based theory of English meter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735703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-1.000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4"/>
                        </a:rPr>
                        <a:t>5: "What does Phonology tell us about Stress and Rhythm? Some Reflections on the Phonology of Stress"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7903043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0.460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5"/>
                        </a:rPr>
                        <a:t>1: Syllable structure and stress in Bahdinani Kurdish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2743388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0.442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6"/>
                        </a:rPr>
                        <a:t>35: Schwa in phonological theory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9670972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-1.000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7"/>
                        </a:rPr>
                        <a:t>163: The Sound Pattern of Russian: A Linguistic and Acoustical Investigation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79454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8"/>
                        </a:rPr>
                        <a:t>27: Empirical evidence for a deletion formulation of the rhythm rule in English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02820780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9"/>
                        </a:rPr>
                        <a:t>95: Prosodic Structure Above the Word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378350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0.334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0"/>
                        </a:rPr>
                        <a:t>0: Syllable Contraction in Cantonese A-not-A Constructions: An Optimality Account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9785718"/>
                  </a:ext>
                </a:extLst>
              </a:tr>
            </a:tbl>
          </a:graphicData>
        </a:graphic>
      </p:graphicFrame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3277A07-B260-A9E7-4E4A-D97DE96D15B9}"/>
              </a:ext>
            </a:extLst>
          </p:cNvPr>
          <p:cNvSpPr/>
          <p:nvPr/>
        </p:nvSpPr>
        <p:spPr>
          <a:xfrm>
            <a:off x="2573867" y="3375378"/>
            <a:ext cx="2893718" cy="4176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362A260-0304-C91E-8081-0F6351A04EE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714697" y="3988677"/>
            <a:ext cx="9412507" cy="277178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4791721-FBD2-8F87-C979-04416C94D09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691296" y="701835"/>
            <a:ext cx="9459310" cy="26435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9B4BA3-B2EB-1DC6-A2AB-99071CC8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50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B3622-2D74-B945-19E7-D4FF3147F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</p:spTree>
    <p:extLst>
      <p:ext uri="{BB962C8B-B14F-4D97-AF65-F5344CB8AC3E}">
        <p14:creationId xmlns:p14="http://schemas.microsoft.com/office/powerpoint/2010/main" val="178295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60D0A-9E8F-89CA-B0AA-3C12C01DE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7B504-1A03-2FD6-1C63-C3F9DFC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F4F08-C3B6-45ED-E99D-126D9DC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Pick a document randomly,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dirty="0"/>
                  <a:t>…</a:t>
                </a:r>
              </a:p>
              <a:p>
                <a:r>
                  <a:rPr lang="en-US" b="0" dirty="0"/>
                  <a:t>Output pairs: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For each pair,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b="0" dirty="0"/>
                  <a:t> &amp;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751150DE-46B4-BD4F-7202-101E44CAB1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38890" y="1317738"/>
            <a:ext cx="5038612" cy="503861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F280B1-936A-A5D1-0E3D-AA10E570ECBB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58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60D0A-9E8F-89CA-B0AA-3C12C01DE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7B504-1A03-2FD6-1C63-C3F9DFC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F4F08-C3B6-45ED-E99D-126D9DC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𝑦𝑒𝑎𝑟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Pick a document randomly,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dirty="0"/>
                  <a:t>…</a:t>
                </a:r>
              </a:p>
              <a:p>
                <a:r>
                  <a:rPr lang="en-US" b="0" dirty="0"/>
                  <a:t>Output pairs: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For each pair, </a:t>
                </a:r>
              </a:p>
              <a:p>
                <a:pPr lvl="1"/>
                <a:r>
                  <a:rPr lang="en-US" b="0" dirty="0"/>
                  <a:t>compute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𝑦𝑒𝑎𝑟𝑠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b="0" dirty="0"/>
                  <a:t> &amp;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1744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F280B1-936A-A5D1-0E3D-AA10E570ECBB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0935D6F1-BDD2-F4C4-17DD-2211403446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18256" y="219848"/>
            <a:ext cx="6359171" cy="635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625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60D0A-9E8F-89CA-B0AA-3C12C01D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00690" cy="1325563"/>
          </a:xfrm>
        </p:spPr>
        <p:txBody>
          <a:bodyPr/>
          <a:lstStyle/>
          <a:p>
            <a:r>
              <a:rPr lang="en-US" dirty="0"/>
              <a:t>Cos-</a:t>
            </a:r>
            <a:r>
              <a:rPr lang="en-US" dirty="0" err="1"/>
              <a:t>Dist</a:t>
            </a:r>
            <a:r>
              <a:rPr lang="en-US" dirty="0"/>
              <a:t>: Multiple Views of Similarity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7B504-1A03-2FD6-1C63-C3F9DFC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F4F08-C3B6-45ED-E99D-126D9DC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In speech,</a:t>
                </a:r>
              </a:p>
              <a:p>
                <a:pPr lvl="1"/>
                <a:r>
                  <a:rPr lang="en-US" dirty="0"/>
                  <a:t>time domain</a:t>
                </a:r>
              </a:p>
              <a:p>
                <a:pPr lvl="1"/>
                <a:r>
                  <a:rPr lang="en-US" dirty="0"/>
                  <a:t>frequency domain</a:t>
                </a:r>
              </a:p>
              <a:p>
                <a:r>
                  <a:rPr lang="en-US" dirty="0"/>
                  <a:t>Multiple representations</a:t>
                </a:r>
              </a:p>
              <a:p>
                <a:pPr lvl="1"/>
                <a:r>
                  <a:rPr lang="en-US" dirty="0"/>
                  <a:t>Computational Convenience</a:t>
                </a:r>
              </a:p>
              <a:p>
                <a:pPr lvl="1"/>
                <a:r>
                  <a:rPr lang="en-US" dirty="0"/>
                  <a:t>Filtering: convolution or </a:t>
                </a:r>
                <a:r>
                  <a:rPr lang="en-US" dirty="0" err="1"/>
                  <a:t>mult</a:t>
                </a:r>
                <a:endParaRPr lang="en-US" dirty="0"/>
              </a:p>
              <a:p>
                <a:r>
                  <a:rPr lang="en-US" dirty="0"/>
                  <a:t>So too, graphs &amp; embeddings</a:t>
                </a:r>
              </a:p>
              <a:p>
                <a:pPr lvl="1"/>
                <a:r>
                  <a:rPr lang="en-US" dirty="0"/>
                  <a:t>Computational Convenience</a:t>
                </a:r>
              </a:p>
              <a:p>
                <a:pPr lvl="1"/>
                <a:r>
                  <a:rPr lang="en-US" dirty="0"/>
                  <a:t>Similarity: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751150DE-46B4-BD4F-7202-101E44CAB1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38890" y="1317738"/>
            <a:ext cx="5038612" cy="503861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C8A4D6-D024-18CA-D75C-2E95BBF7F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090" y="92075"/>
            <a:ext cx="6400800" cy="6400800"/>
          </a:xfrm>
          <a:prstGeom prst="rect">
            <a:avLst/>
          </a:prstGeom>
          <a:solidFill>
            <a:srgbClr val="FFFF00"/>
          </a:solidFill>
        </p:spPr>
      </p:pic>
    </p:spTree>
    <p:extLst>
      <p:ext uri="{BB962C8B-B14F-4D97-AF65-F5344CB8AC3E}">
        <p14:creationId xmlns:p14="http://schemas.microsoft.com/office/powerpoint/2010/main" val="208305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06370-1EE8-8CFD-2B64-E9CD8FCA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Realities: Missing Values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33ED5-92B8-C58E-F7A3-1AE4A790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0A1D3-7F02-5CA4-60B2-EDFE8C38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papers with abstracts,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papers with links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FA1D8CE2-A34C-3CE3-D37F-837F31E676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20411" y="0"/>
            <a:ext cx="5582210" cy="3887845"/>
          </a:xfr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4A4AB4F-7FB7-0DF7-3F7F-7F0FBDEA3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699265"/>
              </p:ext>
            </p:extLst>
          </p:nvPr>
        </p:nvGraphicFramePr>
        <p:xfrm>
          <a:off x="4783873" y="4157946"/>
          <a:ext cx="7069872" cy="21984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56624">
                  <a:extLst>
                    <a:ext uri="{9D8B030D-6E8A-4147-A177-3AD203B41FA5}">
                      <a16:colId xmlns:a16="http://schemas.microsoft.com/office/drawing/2014/main" val="870535746"/>
                    </a:ext>
                  </a:extLst>
                </a:gridCol>
                <a:gridCol w="2356624">
                  <a:extLst>
                    <a:ext uri="{9D8B030D-6E8A-4147-A177-3AD203B41FA5}">
                      <a16:colId xmlns:a16="http://schemas.microsoft.com/office/drawing/2014/main" val="2690909026"/>
                    </a:ext>
                  </a:extLst>
                </a:gridCol>
                <a:gridCol w="2356624">
                  <a:extLst>
                    <a:ext uri="{9D8B030D-6E8A-4147-A177-3AD203B41FA5}">
                      <a16:colId xmlns:a16="http://schemas.microsoft.com/office/drawing/2014/main" val="318840411"/>
                    </a:ext>
                  </a:extLst>
                </a:gridCol>
              </a:tblGrid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Coverage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Pairs (Rand Walk)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Embedding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7879213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100%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3,469,964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Proposed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5098279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78%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2,707,857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Specter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6753772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35%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1,216,506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err="1">
                          <a:effectLst/>
                        </a:rPr>
                        <a:t>SciNCL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4869951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35%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1,201,561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Specter2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210833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2A9D20F-CEE7-0316-8DCA-2793902CA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946" y="2818548"/>
            <a:ext cx="3902927" cy="3902927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3EBEA2A-5E28-59D4-8597-93125CC09EBE}"/>
              </a:ext>
            </a:extLst>
          </p:cNvPr>
          <p:cNvSpPr/>
          <p:nvPr/>
        </p:nvSpPr>
        <p:spPr>
          <a:xfrm>
            <a:off x="2105306" y="5639961"/>
            <a:ext cx="2743200" cy="1025990"/>
          </a:xfrm>
          <a:prstGeom prst="wedgeRoundRectCallout">
            <a:avLst>
              <a:gd name="adj1" fmla="val 78054"/>
              <a:gd name="adj2" fmla="val -770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provides embeddings  (but not abstracts) </a:t>
            </a:r>
          </a:p>
          <a:p>
            <a:pPr algn="ctr"/>
            <a:r>
              <a:rPr lang="en-US" dirty="0"/>
              <a:t>for many papers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9D68970C-7BCD-6765-EF82-A34E540BF4ED}"/>
              </a:ext>
            </a:extLst>
          </p:cNvPr>
          <p:cNvSpPr/>
          <p:nvPr/>
        </p:nvSpPr>
        <p:spPr>
          <a:xfrm>
            <a:off x="1264061" y="4519109"/>
            <a:ext cx="3192037" cy="811715"/>
          </a:xfrm>
          <a:prstGeom prst="wedgeRoundRectCallout">
            <a:avLst>
              <a:gd name="adj1" fmla="val 75259"/>
              <a:gd name="adj2" fmla="val -564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Standard Evaluations do not address coverage issues</a:t>
            </a:r>
          </a:p>
        </p:txBody>
      </p:sp>
    </p:spTree>
    <p:extLst>
      <p:ext uri="{BB962C8B-B14F-4D97-AF65-F5344CB8AC3E}">
        <p14:creationId xmlns:p14="http://schemas.microsoft.com/office/powerpoint/2010/main" val="76424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39DD9-0FC3-BF4F-0BB7-3496460E5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515" y="2544247"/>
            <a:ext cx="2884714" cy="1325563"/>
          </a:xfrm>
        </p:spPr>
        <p:txBody>
          <a:bodyPr/>
          <a:lstStyle/>
          <a:p>
            <a:r>
              <a:rPr lang="en-US" dirty="0"/>
              <a:t>Summaries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6F633-146D-F9F1-B8BE-4718465C3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4439" y="3986934"/>
            <a:ext cx="4386451" cy="2295113"/>
          </a:xfrm>
        </p:spPr>
        <p:txBody>
          <a:bodyPr/>
          <a:lstStyle/>
          <a:p>
            <a:r>
              <a:rPr lang="en-US" dirty="0"/>
              <a:t>Snippets</a:t>
            </a:r>
          </a:p>
          <a:p>
            <a:r>
              <a:rPr lang="en-US" dirty="0"/>
              <a:t>titles, authors, abstracts</a:t>
            </a:r>
          </a:p>
          <a:p>
            <a:r>
              <a:rPr lang="en-US" dirty="0" err="1"/>
              <a:t>tl;dr</a:t>
            </a:r>
            <a:r>
              <a:rPr lang="en-US" dirty="0"/>
              <a:t> (too long; didn’t read)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672A1-34D3-59AE-BD7C-A54E3ACB6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1D335-BBB3-4F2F-F3E8-C6D748BF8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55</a:t>
            </a:fld>
            <a:endParaRPr lang="en-US"/>
          </a:p>
        </p:txBody>
      </p:sp>
      <p:pic>
        <p:nvPicPr>
          <p:cNvPr id="12" name="Content Placeholder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A442328-9027-5664-4D66-1DB430205B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206338" y="61547"/>
            <a:ext cx="8800605" cy="3983831"/>
          </a:xfr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667C35E-5B2C-CB61-5147-11D50C95F7B8}"/>
              </a:ext>
            </a:extLst>
          </p:cNvPr>
          <p:cNvSpPr txBox="1">
            <a:spLocks/>
          </p:cNvSpPr>
          <p:nvPr/>
        </p:nvSpPr>
        <p:spPr>
          <a:xfrm>
            <a:off x="5061447" y="4061237"/>
            <a:ext cx="6739183" cy="22951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Author Perspective:</a:t>
            </a:r>
          </a:p>
          <a:p>
            <a:pPr lvl="1"/>
            <a:r>
              <a:rPr lang="en-US" dirty="0"/>
              <a:t>These snippets</a:t>
            </a:r>
          </a:p>
          <a:p>
            <a:r>
              <a:rPr lang="en-US" dirty="0"/>
              <a:t>Audience Perspective:</a:t>
            </a:r>
          </a:p>
          <a:p>
            <a:pPr lvl="1"/>
            <a:r>
              <a:rPr lang="en-US" dirty="0"/>
              <a:t>Do these snippets capture 7k citations?</a:t>
            </a:r>
          </a:p>
          <a:p>
            <a:pPr lvl="1"/>
            <a:r>
              <a:rPr lang="en-US" dirty="0"/>
              <a:t>Why is this paper important</a:t>
            </a:r>
          </a:p>
          <a:p>
            <a:pPr lvl="2"/>
            <a:r>
              <a:rPr lang="en-US" dirty="0"/>
              <a:t>to contemporary readers?</a:t>
            </a:r>
          </a:p>
        </p:txBody>
      </p:sp>
      <p:sp>
        <p:nvSpPr>
          <p:cNvPr id="14" name="Google Shape;192;p14">
            <a:extLst>
              <a:ext uri="{FF2B5EF4-FFF2-40B4-BE49-F238E27FC236}">
                <a16:creationId xmlns:a16="http://schemas.microsoft.com/office/drawing/2014/main" id="{B3DEF1B2-4402-9831-21EA-B394663C6E4F}"/>
              </a:ext>
            </a:extLst>
          </p:cNvPr>
          <p:cNvSpPr/>
          <p:nvPr/>
        </p:nvSpPr>
        <p:spPr>
          <a:xfrm>
            <a:off x="9893159" y="5848721"/>
            <a:ext cx="1907471" cy="872754"/>
          </a:xfrm>
          <a:prstGeom prst="wedgeRoundRectCallout">
            <a:avLst>
              <a:gd name="adj1" fmla="val -96732"/>
              <a:gd name="adj2" fmla="val -1637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Citing Sentences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90567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D3F098-093B-834E-D92D-F91D8DEB5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Summarization Baselines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760B8C-88B3-CD37-D832-0EF13F6883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tl;dr</a:t>
            </a:r>
            <a:endParaRPr lang="en-US" dirty="0"/>
          </a:p>
          <a:p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2C640F-FF34-13C0-D372-C45D4D87E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065FC3-65AA-10E4-4CB3-6AB9A104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56</a:t>
            </a:fld>
            <a:endParaRPr lang="en-US"/>
          </a:p>
        </p:txBody>
      </p:sp>
      <p:pic>
        <p:nvPicPr>
          <p:cNvPr id="8" name="Content Placeholder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D52D9ED-3134-59C6-9714-785512A88A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44692" y="1812252"/>
            <a:ext cx="7696200" cy="3483892"/>
          </a:xfrm>
          <a:prstGeom prst="rect">
            <a:avLst/>
          </a:prstGeom>
        </p:spPr>
      </p:pic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4A74F3E7-696E-664D-7C41-5F725076FA95}"/>
              </a:ext>
            </a:extLst>
          </p:cNvPr>
          <p:cNvSpPr/>
          <p:nvPr/>
        </p:nvSpPr>
        <p:spPr>
          <a:xfrm>
            <a:off x="151108" y="3260190"/>
            <a:ext cx="3802582" cy="1111497"/>
          </a:xfrm>
          <a:prstGeom prst="wedgeRoundRectCallout">
            <a:avLst>
              <a:gd name="adj1" fmla="val -17091"/>
              <a:gd name="adj2" fmla="val -9452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000" dirty="0"/>
              <a:t>⚠️ ⚠️ ⚠️ </a:t>
            </a:r>
            <a:r>
              <a:rPr lang="en-US" sz="24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/>
              <a:t>⚠️ ⚠️ ⚠️</a:t>
            </a:r>
            <a:r>
              <a:rPr lang="en-US" sz="20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Hallucinations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49735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6ECF-E45C-6B06-E772-B3F7CB98D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Summarization: Compare &amp; Contrast</a:t>
            </a:r>
            <a:br>
              <a:rPr lang="en-US" dirty="0"/>
            </a:br>
            <a:r>
              <a:rPr lang="en-US" sz="3600" dirty="0"/>
              <a:t>(Do not summarize each doc, one at a time)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297F0-528E-A806-C9C4-9655E17E77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vectors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document ids</a:t>
                </a:r>
              </a:p>
              <a:p>
                <a:r>
                  <a:rPr lang="en-US" dirty="0"/>
                  <a:t>We can express </a:t>
                </a:r>
                <a:r>
                  <a:rPr lang="en-US" i="1" dirty="0"/>
                  <a:t>compare</a:t>
                </a:r>
                <a:r>
                  <a:rPr lang="en-US" dirty="0"/>
                  <a:t> and </a:t>
                </a:r>
                <a:r>
                  <a:rPr lang="en-US" i="1" dirty="0"/>
                  <a:t>contrast</a:t>
                </a:r>
                <a:r>
                  <a:rPr lang="en-US" dirty="0"/>
                  <a:t> in vector space</a:t>
                </a:r>
              </a:p>
              <a:p>
                <a:pPr lvl="1"/>
                <a:r>
                  <a:rPr lang="en-US" dirty="0"/>
                  <a:t>and then map results into text/doc space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find vectors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that capture similarities (and differences) between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 uses ANN (</a:t>
                </a:r>
                <a:r>
                  <a:rPr lang="en-US" dirty="0" err="1"/>
                  <a:t>approx</a:t>
                </a:r>
                <a:r>
                  <a:rPr lang="en-US" dirty="0"/>
                  <a:t> nearest neighbors) to find text/doc near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297F0-528E-A806-C9C4-9655E17E7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1ADC48A-8C7B-FBDB-E194-1AB18D9D4D25}"/>
              </a:ext>
            </a:extLst>
          </p:cNvPr>
          <p:cNvSpPr txBox="1"/>
          <p:nvPr/>
        </p:nvSpPr>
        <p:spPr>
          <a:xfrm>
            <a:off x="5639637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A picture containing text, font, white, typography&#10;&#10;Description automatically generated">
            <a:extLst>
              <a:ext uri="{FF2B5EF4-FFF2-40B4-BE49-F238E27FC236}">
                <a16:creationId xmlns:a16="http://schemas.microsoft.com/office/drawing/2014/main" id="{352CD6EA-AA2F-158F-6F15-9878A1004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828" y="4446894"/>
            <a:ext cx="7479527" cy="1030343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D8602A-F93D-E99B-9D5E-6FD7384AE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13D8F-7DDC-0E1B-23CA-B99CE662C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5280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C7D69-4742-AB8F-A19B-DBF0D3C4F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Deliverables</a:t>
            </a:r>
            <a:br>
              <a:rPr lang="en-US" dirty="0"/>
            </a:br>
            <a:r>
              <a:rPr lang="en-US" sz="2200" dirty="0">
                <a:hlinkClick r:id="rId2"/>
              </a:rPr>
              <a:t>https://github.com/kwchurch/JSALT_Better_Together/blob/main/doc/deliverables.md</a:t>
            </a:r>
            <a:r>
              <a:rPr lang="en-US" sz="2200" dirty="0"/>
              <a:t>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E2CFC0-B621-8964-A1C4-CFD071270C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Better access to literature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Resources: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Many embeddings for many papers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dirty="0">
                <a:solidFill>
                  <a:srgbClr val="1F2328"/>
                </a:solidFill>
                <a:latin typeface="-apple-system"/>
              </a:rPr>
              <a:t>P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osted models on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HuggingFace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Post code on GitHub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Summarization methods to compare and contrast across small (and large) collections of documents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Support incremental updates to embeddings based on citation graphs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Evaluation: 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Better numbers, 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as well as better benchmarks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9674EB-CDD8-91B3-FA21-C142F7C728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 algn="l">
              <a:buFont typeface="+mj-lt"/>
              <a:buAutoNum type="arabicPeriod" startAt="6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Establish that combinations of text and links are better together (than either by itself)</a:t>
            </a:r>
          </a:p>
          <a:p>
            <a:pPr algn="l">
              <a:buFont typeface="+mj-lt"/>
              <a:buAutoNum type="arabicPeriod" startAt="6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Establish that citing sentences are useful</a:t>
            </a:r>
          </a:p>
          <a:p>
            <a:pPr algn="l">
              <a:buFont typeface="+mj-lt"/>
              <a:buAutoNum type="arabicPeriod" startAt="6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Improve methods for assigning papers to reviewers</a:t>
            </a:r>
          </a:p>
          <a:p>
            <a:pPr algn="l">
              <a:buFont typeface="+mj-lt"/>
              <a:buAutoNum type="arabicPeriod" startAt="6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Theory: Unified framework of 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Deep nets and 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Linear Algebra</a:t>
            </a:r>
          </a:p>
          <a:p>
            <a:pPr algn="l">
              <a:buFont typeface="+mj-lt"/>
              <a:buAutoNum type="arabicPeriod" startAt="6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Bibliometrics: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Predict citations of a paper over time.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Predict h-index of an author over time.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Find authors that publish too many papers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6EE15-87F4-336A-286D-4D9807A01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AF4E1-3A68-5733-A679-ECA81D0CE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716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B6FE-00A2-2EED-2ACB-26AAB003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Better Together:</a:t>
            </a:r>
            <a:br>
              <a:rPr lang="en-US" dirty="0"/>
            </a:br>
            <a:r>
              <a:rPr lang="en-US" dirty="0"/>
              <a:t>Text (Titles, Abstracts, Body); Context (Citations)</a:t>
            </a:r>
          </a:p>
        </p:txBody>
      </p:sp>
      <p:pic>
        <p:nvPicPr>
          <p:cNvPr id="5" name="Content Placeholder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569A0BF9-7E0A-BD1F-883F-22756708D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393" y="1825625"/>
            <a:ext cx="9743213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6021C20-D7D5-98F6-F372-7549C03C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477A1-06C8-D542-F94E-8F11E4CC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6</a:t>
            </a:fld>
            <a:endParaRPr lang="en-US"/>
          </a:p>
        </p:txBody>
      </p:sp>
      <p:sp>
        <p:nvSpPr>
          <p:cNvPr id="3" name="Google Shape;192;p14">
            <a:extLst>
              <a:ext uri="{FF2B5EF4-FFF2-40B4-BE49-F238E27FC236}">
                <a16:creationId xmlns:a16="http://schemas.microsoft.com/office/drawing/2014/main" id="{ED46BE33-B7CB-DFF8-D4FD-9A1C26716476}"/>
              </a:ext>
            </a:extLst>
          </p:cNvPr>
          <p:cNvSpPr/>
          <p:nvPr/>
        </p:nvSpPr>
        <p:spPr>
          <a:xfrm>
            <a:off x="904461" y="6015831"/>
            <a:ext cx="2610677" cy="681037"/>
          </a:xfrm>
          <a:prstGeom prst="wedgeRoundRectCallout">
            <a:avLst>
              <a:gd name="adj1" fmla="val -8116"/>
              <a:gd name="adj2" fmla="val -108897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Specter, </a:t>
            </a:r>
            <a:r>
              <a:rPr lang="en-US" sz="2400" dirty="0" err="1">
                <a:solidFill>
                  <a:schemeClr val="lt1"/>
                </a:solidFill>
                <a:latin typeface="Arial"/>
                <a:cs typeface="Arial"/>
                <a:sym typeface="Arial"/>
              </a:rPr>
              <a:t>SciNCL</a:t>
            </a:r>
            <a:endParaRPr sz="2400" dirty="0"/>
          </a:p>
        </p:txBody>
      </p:sp>
      <p:sp>
        <p:nvSpPr>
          <p:cNvPr id="4" name="Google Shape;192;p14">
            <a:extLst>
              <a:ext uri="{FF2B5EF4-FFF2-40B4-BE49-F238E27FC236}">
                <a16:creationId xmlns:a16="http://schemas.microsoft.com/office/drawing/2014/main" id="{558819C9-A622-E2DB-2A67-EC2B4AA0E0EE}"/>
              </a:ext>
            </a:extLst>
          </p:cNvPr>
          <p:cNvSpPr/>
          <p:nvPr/>
        </p:nvSpPr>
        <p:spPr>
          <a:xfrm>
            <a:off x="3901332" y="6015830"/>
            <a:ext cx="1666462" cy="681037"/>
          </a:xfrm>
          <a:prstGeom prst="wedgeRoundRectCallout">
            <a:avLst>
              <a:gd name="adj1" fmla="val -8116"/>
              <a:gd name="adj2" fmla="val -108897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ProNE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994315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23DF0-074E-6A99-65D6-A4396D792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Query: ``</a:t>
            </a:r>
            <a:r>
              <a:rPr lang="en-US" dirty="0" err="1"/>
              <a:t>DeepWalk</a:t>
            </a:r>
            <a:r>
              <a:rPr lang="en-US" dirty="0"/>
              <a:t>: Online Learning of…’’</a:t>
            </a:r>
          </a:p>
        </p:txBody>
      </p:sp>
      <p:pic>
        <p:nvPicPr>
          <p:cNvPr id="5" name="Content Placeholder 4" descr="A picture containing text, font, screenshot, receipt&#10;&#10;Description automatically generated">
            <a:extLst>
              <a:ext uri="{FF2B5EF4-FFF2-40B4-BE49-F238E27FC236}">
                <a16:creationId xmlns:a16="http://schemas.microsoft.com/office/drawing/2014/main" id="{32092D30-70E5-ECD6-8505-B555CE5C3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727" y="1368425"/>
            <a:ext cx="11027780" cy="533136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A4F0344-4289-DBD5-DAA7-8D839B8D2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5A6FC-9A37-69D9-9171-D5D4512A8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7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08548AA-00B3-4DC7-7172-1A3E14823276}"/>
              </a:ext>
            </a:extLst>
          </p:cNvPr>
          <p:cNvSpPr/>
          <p:nvPr/>
        </p:nvSpPr>
        <p:spPr>
          <a:xfrm>
            <a:off x="4047893" y="3745856"/>
            <a:ext cx="769434" cy="165133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web page&#10;&#10;Description automatically generated with low confidence">
            <a:extLst>
              <a:ext uri="{FF2B5EF4-FFF2-40B4-BE49-F238E27FC236}">
                <a16:creationId xmlns:a16="http://schemas.microsoft.com/office/drawing/2014/main" id="{583CDE9A-68A1-280B-FC69-8BEC34B95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1" y="2332453"/>
            <a:ext cx="7772400" cy="4478137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537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B02E-447B-439D-BA1A-68A91F7C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Similarities:</a:t>
            </a:r>
            <a:br>
              <a:rPr lang="en-US" dirty="0"/>
            </a:br>
            <a:r>
              <a:rPr lang="en-US" dirty="0"/>
              <a:t>Use Cases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62BB0-4E2F-16CB-2C58-8500AE3F6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Recommendations</a:t>
            </a:r>
          </a:p>
          <a:p>
            <a:pPr lvl="1"/>
            <a:r>
              <a:rPr lang="en-US" dirty="0"/>
              <a:t>What should I read?</a:t>
            </a:r>
          </a:p>
          <a:p>
            <a:pPr lvl="1"/>
            <a:r>
              <a:rPr lang="en-US" b="1" dirty="0"/>
              <a:t>What should I cite?</a:t>
            </a:r>
          </a:p>
          <a:p>
            <a:r>
              <a:rPr lang="en-US" dirty="0"/>
              <a:t>Many systems focus on ``relevance’’ (word overlap)</a:t>
            </a:r>
          </a:p>
          <a:p>
            <a:pPr lvl="1"/>
            <a:r>
              <a:rPr lang="en-US" dirty="0"/>
              <a:t>But we also want credibility</a:t>
            </a:r>
          </a:p>
          <a:p>
            <a:pPr lvl="1"/>
            <a:r>
              <a:rPr lang="en-US" dirty="0"/>
              <a:t>Don’t recommend papers that are buzz-word compliant</a:t>
            </a:r>
          </a:p>
          <a:p>
            <a:pPr lvl="2"/>
            <a:r>
              <a:rPr lang="en-US" dirty="0"/>
              <a:t>But not worth reading</a:t>
            </a:r>
          </a:p>
          <a:p>
            <a:pPr lvl="2"/>
            <a:r>
              <a:rPr lang="en-US" dirty="0"/>
              <a:t>(Most papers are never cited)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721B977-8BB2-26AA-8CB5-444FA51A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3A1897-4D5B-E6A1-D0A5-7112CC82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504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4F292-161F-4BB7-9363-9BAA98123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0"/>
            <a:ext cx="3468757" cy="1325563"/>
          </a:xfrm>
        </p:spPr>
        <p:txBody>
          <a:bodyPr/>
          <a:lstStyle/>
          <a:p>
            <a:r>
              <a:rPr lang="en-US" dirty="0">
                <a:hlinkClick r:id="rId2"/>
              </a:rPr>
              <a:t>Web Server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215BB-812E-EE8A-D653-BEB929A5F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65A87B-F316-17C2-6945-7AA60D873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9</a:t>
            </a:fld>
            <a:endParaRPr lang="en-US"/>
          </a:p>
        </p:txBody>
      </p:sp>
      <p:pic>
        <p:nvPicPr>
          <p:cNvPr id="9" name="Content Placeholder 8" descr="A screenshot of a web page&#10;&#10;Description automatically generated">
            <a:extLst>
              <a:ext uri="{FF2B5EF4-FFF2-40B4-BE49-F238E27FC236}">
                <a16:creationId xmlns:a16="http://schemas.microsoft.com/office/drawing/2014/main" id="{4DD56286-0B47-2BE0-17B6-7CE75025D7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06017" y="1325563"/>
            <a:ext cx="11927142" cy="5601665"/>
          </a:xfrm>
        </p:spPr>
      </p:pic>
    </p:spTree>
    <p:extLst>
      <p:ext uri="{BB962C8B-B14F-4D97-AF65-F5344CB8AC3E}">
        <p14:creationId xmlns:p14="http://schemas.microsoft.com/office/powerpoint/2010/main" val="1957770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29392</TotalTime>
  <Words>4039</Words>
  <Application>Microsoft Macintosh PowerPoint</Application>
  <PresentationFormat>Widescreen</PresentationFormat>
  <Paragraphs>955</Paragraphs>
  <Slides>58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-apple-system</vt:lpstr>
      <vt:lpstr>Arial</vt:lpstr>
      <vt:lpstr>Calibri</vt:lpstr>
      <vt:lpstr>Calibri Light</vt:lpstr>
      <vt:lpstr>Cambria Math</vt:lpstr>
      <vt:lpstr>Menlo</vt:lpstr>
      <vt:lpstr>Times</vt:lpstr>
      <vt:lpstr>Wingdings</vt:lpstr>
      <vt:lpstr>Yantramanav</vt:lpstr>
      <vt:lpstr>Office Theme</vt:lpstr>
      <vt:lpstr>Better Together: Text + Context Final Presentation</vt:lpstr>
      <vt:lpstr>Agenda</vt:lpstr>
      <vt:lpstr>Semantic Scholar (S2): Significant Effort    (slide from Dan Weld)</vt:lpstr>
      <vt:lpstr>Semantic Scholar (S2)</vt:lpstr>
      <vt:lpstr>https://github.com/kwchurch/JSALT_Better_Together </vt:lpstr>
      <vt:lpstr>Better Together: Text (Titles, Abstracts, Body); Context (Citations)</vt:lpstr>
      <vt:lpstr>Query: ``DeepWalk: Online Learning of…’’</vt:lpstr>
      <vt:lpstr>Document Similarities: Use Cases</vt:lpstr>
      <vt:lpstr>Web Server</vt:lpstr>
      <vt:lpstr>Query: ``On the Dangers of Stochastic Parrots…’’</vt:lpstr>
      <vt:lpstr>Deliverables</vt:lpstr>
      <vt:lpstr>Opportunities</vt:lpstr>
      <vt:lpstr>Spoiler Alert: Better-Together Conjectures</vt:lpstr>
      <vt:lpstr>Scale: Both a Blessing and a Curse</vt:lpstr>
      <vt:lpstr>Metcalfe’s Law (Network Effects)</vt:lpstr>
      <vt:lpstr>Turing Award/Winners</vt:lpstr>
      <vt:lpstr>Turing Awards: Metcalfe’s Law, Deep Nets, Linear Algebra </vt:lpstr>
      <vt:lpstr>Opportunities</vt:lpstr>
      <vt:lpstr>Realities: Missing Values</vt:lpstr>
      <vt:lpstr>Realities</vt:lpstr>
      <vt:lpstr>Global Scientific Output Doubles Every 9 Years</vt:lpstr>
      <vt:lpstr>PowerPoint Presentation</vt:lpstr>
      <vt:lpstr>Standard Benchmarks (e.g., OGB, SciRepEval) are Small, Static &amp; Clean</vt:lpstr>
      <vt:lpstr>Benchmarks</vt:lpstr>
      <vt:lpstr>Standard Benchmarks are Small, Static &amp; Clean</vt:lpstr>
      <vt:lpstr>Suggestion for Missing Values</vt:lpstr>
      <vt:lpstr>Estimates of f(d) for d ∉ training set</vt:lpstr>
      <vt:lpstr>Centroid Assumption</vt:lpstr>
      <vt:lpstr>Proposal: Bins (Shabnam)</vt:lpstr>
      <vt:lpstr>Resources &amp; Evaluations: How do losses scale with size of citation graph?</vt:lpstr>
      <vt:lpstr>How do time and space scale with size of graph?</vt:lpstr>
      <vt:lpstr>Approximate Nearest Neighbors in External Memory</vt:lpstr>
      <vt:lpstr>Opportunity for Publication</vt:lpstr>
      <vt:lpstr>Processing with Embeddings: Annoy / Faiss Approximate Nearest Neighbors (ANN)</vt:lpstr>
      <vt:lpstr>Notation</vt:lpstr>
      <vt:lpstr>Memory Mapping  (mmap in C; numpy.memmap in Python)</vt:lpstr>
      <vt:lpstr>Problems to be done in external memory (Avoid loading embedding into memory)</vt:lpstr>
      <vt:lpstr>Solutions</vt:lpstr>
      <vt:lpstr>Method for mapping vector, v, to 1 bit</vt:lpstr>
      <vt:lpstr>Materializing large values in MM^T </vt:lpstr>
      <vt:lpstr>Similar Authors, Venues, etc.</vt:lpstr>
      <vt:lpstr>Conclusions/Deliverables</vt:lpstr>
      <vt:lpstr>Agenda</vt:lpstr>
      <vt:lpstr>backup</vt:lpstr>
      <vt:lpstr>Production Runs: 80% Complete</vt:lpstr>
      <vt:lpstr>Value: Author Contributions + Audience Appreciation (Literature is a conversation, like social media)</vt:lpstr>
      <vt:lpstr>Citing Sentences</vt:lpstr>
      <vt:lpstr>Document Similarities: Use Cases</vt:lpstr>
      <vt:lpstr>Bad/Misleading Values: Redundancy  Robustness</vt:lpstr>
      <vt:lpstr>PowerPoint Presentation</vt:lpstr>
      <vt:lpstr>Random Walks</vt:lpstr>
      <vt:lpstr>Random Walks</vt:lpstr>
      <vt:lpstr>Cos-Dist: Multiple Views of Similarity</vt:lpstr>
      <vt:lpstr>Realities: Missing Values</vt:lpstr>
      <vt:lpstr>Summaries</vt:lpstr>
      <vt:lpstr>Summarization Baselines</vt:lpstr>
      <vt:lpstr>Summarization: Compare &amp; Contrast (Do not summarize each doc, one at a time)</vt:lpstr>
      <vt:lpstr>Deliverables https://github.com/kwchurch/JSALT_Better_Together/blob/main/doc/deliverables.md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Processing, Deep Nets, Linear Algebra and Information Retrieval</dc:title>
  <dc:creator>Kenneth Church</dc:creator>
  <cp:lastModifiedBy>Church, Kenneth</cp:lastModifiedBy>
  <cp:revision>156</cp:revision>
  <dcterms:created xsi:type="dcterms:W3CDTF">2023-06-05T19:42:53Z</dcterms:created>
  <dcterms:modified xsi:type="dcterms:W3CDTF">2023-08-02T11:48:39Z</dcterms:modified>
</cp:coreProperties>
</file>